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5"/>
  </p:notesMasterIdLst>
  <p:sldIdLst>
    <p:sldId id="431" r:id="rId2"/>
    <p:sldId id="461" r:id="rId3"/>
    <p:sldId id="440" r:id="rId4"/>
    <p:sldId id="329" r:id="rId5"/>
    <p:sldId id="333" r:id="rId6"/>
    <p:sldId id="330" r:id="rId7"/>
    <p:sldId id="331" r:id="rId8"/>
    <p:sldId id="347" r:id="rId9"/>
    <p:sldId id="348" r:id="rId10"/>
    <p:sldId id="426" r:id="rId11"/>
    <p:sldId id="349" r:id="rId12"/>
    <p:sldId id="356" r:id="rId13"/>
    <p:sldId id="462" r:id="rId14"/>
    <p:sldId id="357" r:id="rId15"/>
    <p:sldId id="358" r:id="rId16"/>
    <p:sldId id="359" r:id="rId17"/>
    <p:sldId id="360" r:id="rId18"/>
    <p:sldId id="368" r:id="rId19"/>
    <p:sldId id="361" r:id="rId20"/>
    <p:sldId id="362" r:id="rId21"/>
    <p:sldId id="363" r:id="rId22"/>
    <p:sldId id="364" r:id="rId23"/>
    <p:sldId id="365" r:id="rId24"/>
    <p:sldId id="366"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3" r:id="rId39"/>
    <p:sldId id="384" r:id="rId40"/>
    <p:sldId id="382" r:id="rId41"/>
    <p:sldId id="385" r:id="rId42"/>
    <p:sldId id="425" r:id="rId43"/>
    <p:sldId id="451"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339966"/>
    <a:srgbClr val="000000"/>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7" autoAdjust="0"/>
    <p:restoredTop sz="94585" autoAdjust="0"/>
  </p:normalViewPr>
  <p:slideViewPr>
    <p:cSldViewPr>
      <p:cViewPr>
        <p:scale>
          <a:sx n="100" d="100"/>
          <a:sy n="100" d="100"/>
        </p:scale>
        <p:origin x="-444" y="8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C98B6E-9CF3-4196-87EC-C8F419191D9B}" type="datetimeFigureOut">
              <a:rPr lang="en-US" smtClean="0"/>
              <a:pPr/>
              <a:t>5/24/2012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E7C795-606B-466B-AB94-8ED6E061AAE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0E7C795-606B-466B-AB94-8ED6E061AAE0}"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F27F39-D8E9-4D54-A408-872CD79387D2}" type="datetimeFigureOut">
              <a:rPr lang="en-US" smtClean="0"/>
              <a:pPr/>
              <a:t>5/24/2012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F27F39-D8E9-4D54-A408-872CD79387D2}" type="datetimeFigureOut">
              <a:rPr lang="en-US" smtClean="0"/>
              <a:pPr/>
              <a:t>5/24/2012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F27F39-D8E9-4D54-A408-872CD79387D2}" type="datetimeFigureOut">
              <a:rPr lang="en-US" smtClean="0"/>
              <a:pPr/>
              <a:t>5/24/2012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F27F39-D8E9-4D54-A408-872CD79387D2}" type="datetimeFigureOut">
              <a:rPr lang="en-US" smtClean="0"/>
              <a:pPr/>
              <a:t>5/24/2012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F27F39-D8E9-4D54-A408-872CD79387D2}" type="datetimeFigureOut">
              <a:rPr lang="en-US" smtClean="0"/>
              <a:pPr/>
              <a:t>5/24/2012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F27F39-D8E9-4D54-A408-872CD79387D2}" type="datetimeFigureOut">
              <a:rPr lang="en-US" smtClean="0"/>
              <a:pPr/>
              <a:t>5/24/2012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F27F39-D8E9-4D54-A408-872CD79387D2}" type="datetimeFigureOut">
              <a:rPr lang="en-US" smtClean="0"/>
              <a:pPr/>
              <a:t>5/24/2012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F27F39-D8E9-4D54-A408-872CD79387D2}" type="datetimeFigureOut">
              <a:rPr lang="en-US" smtClean="0"/>
              <a:pPr/>
              <a:t>5/24/2012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F27F39-D8E9-4D54-A408-872CD79387D2}" type="datetimeFigureOut">
              <a:rPr lang="en-US" smtClean="0"/>
              <a:pPr/>
              <a:t>5/24/2012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F27F39-D8E9-4D54-A408-872CD79387D2}" type="datetimeFigureOut">
              <a:rPr lang="en-US" smtClean="0"/>
              <a:pPr/>
              <a:t>5/24/2012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F27F39-D8E9-4D54-A408-872CD79387D2}" type="datetimeFigureOut">
              <a:rPr lang="en-US" smtClean="0"/>
              <a:pPr/>
              <a:t>5/24/2012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F5328C-9D69-456F-A5E4-29E1347B223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9CCFF"/>
            </a:gs>
            <a:gs pos="50000">
              <a:schemeClr val="bg1"/>
            </a:gs>
            <a:gs pos="100000">
              <a:srgbClr val="99CCFF"/>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F27F39-D8E9-4D54-A408-872CD79387D2}" type="datetimeFigureOut">
              <a:rPr lang="en-US" smtClean="0"/>
              <a:pPr/>
              <a:t>5/24/2012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5328C-9D69-456F-A5E4-29E1347B223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wiconpict.bmp"/>
          <p:cNvPicPr>
            <a:picLocks noChangeAspect="1"/>
          </p:cNvPicPr>
          <p:nvPr/>
        </p:nvPicPr>
        <p:blipFill>
          <a:blip r:embed="rId2" cstate="print"/>
          <a:stretch>
            <a:fillRect/>
          </a:stretch>
        </p:blipFill>
        <p:spPr>
          <a:xfrm>
            <a:off x="76200" y="6400800"/>
            <a:ext cx="381000" cy="381000"/>
          </a:xfrm>
          <a:prstGeom prst="rect">
            <a:avLst/>
          </a:prstGeom>
          <a:effectLst>
            <a:outerShdw blurRad="76200" dir="18900000" sy="23000" kx="-1200000" algn="bl" rotWithShape="0">
              <a:prstClr val="black">
                <a:alpha val="20000"/>
              </a:prstClr>
            </a:outerShdw>
          </a:effectLst>
        </p:spPr>
      </p:pic>
      <p:sp>
        <p:nvSpPr>
          <p:cNvPr id="5" name="Text Box 2"/>
          <p:cNvSpPr txBox="1">
            <a:spLocks noChangeArrowheads="1"/>
          </p:cNvSpPr>
          <p:nvPr/>
        </p:nvSpPr>
        <p:spPr bwMode="auto">
          <a:xfrm>
            <a:off x="0" y="2438400"/>
            <a:ext cx="9144000" cy="1723549"/>
          </a:xfrm>
          <a:prstGeom prst="rect">
            <a:avLst/>
          </a:prstGeom>
          <a:noFill/>
          <a:ln w="9525">
            <a:noFill/>
            <a:miter lim="800000"/>
            <a:headEnd/>
            <a:tailEnd/>
          </a:ln>
        </p:spPr>
        <p:txBody>
          <a:bodyPr wrap="square">
            <a:spAutoFit/>
          </a:bodyPr>
          <a:lstStyle/>
          <a:p>
            <a:pPr algn="ctr">
              <a:spcBef>
                <a:spcPct val="50000"/>
              </a:spcBef>
            </a:pPr>
            <a:r>
              <a:rPr lang="en-US" sz="3600" b="1" i="1" dirty="0" smtClean="0">
                <a:solidFill>
                  <a:srgbClr val="333399"/>
                </a:solidFill>
                <a:latin typeface="Georgia" pitchFamily="18" charset="0"/>
              </a:rPr>
              <a:t>Wavewin Sniffer 24</a:t>
            </a:r>
            <a:br>
              <a:rPr lang="en-US" sz="3600" b="1" i="1" dirty="0" smtClean="0">
                <a:solidFill>
                  <a:srgbClr val="333399"/>
                </a:solidFill>
                <a:latin typeface="Georgia" pitchFamily="18" charset="0"/>
              </a:rPr>
            </a:br>
            <a:r>
              <a:rPr lang="en-US" sz="2800" b="1" i="1" dirty="0" smtClean="0">
                <a:latin typeface="Georgia" pitchFamily="18" charset="0"/>
              </a:rPr>
              <a:t>Configuration &amp; Polling Software </a:t>
            </a:r>
          </a:p>
          <a:p>
            <a:pPr algn="ctr">
              <a:spcBef>
                <a:spcPct val="50000"/>
              </a:spcBef>
            </a:pPr>
            <a:r>
              <a:rPr lang="en-US" sz="2800" b="1" i="1" dirty="0" smtClean="0">
                <a:latin typeface="Georgia" pitchFamily="18" charset="0"/>
              </a:rPr>
              <a:t>(</a:t>
            </a:r>
            <a:r>
              <a:rPr lang="en-US" sz="2800" b="1" i="1" dirty="0" err="1" smtClean="0">
                <a:latin typeface="Georgia" pitchFamily="18" charset="0"/>
              </a:rPr>
              <a:t>Wavewin</a:t>
            </a:r>
            <a:r>
              <a:rPr lang="en-US" sz="2800" b="1" i="1" smtClean="0">
                <a:latin typeface="Georgia" pitchFamily="18" charset="0"/>
              </a:rPr>
              <a:t> Sniffer </a:t>
            </a:r>
            <a:r>
              <a:rPr lang="en-US" sz="2800" b="1" i="1" dirty="0" smtClean="0">
                <a:latin typeface="Georgia" pitchFamily="18" charset="0"/>
              </a:rPr>
              <a:t>Operations Guide)</a:t>
            </a:r>
            <a:endParaRPr lang="en-US" sz="2800" b="1" i="1" dirty="0">
              <a:latin typeface="Georgi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2-ConfigTab-PP.bmp"/>
          <p:cNvPicPr>
            <a:picLocks noChangeAspect="1"/>
          </p:cNvPicPr>
          <p:nvPr/>
        </p:nvPicPr>
        <p:blipFill>
          <a:blip r:embed="rId2" cstate="print"/>
          <a:stretch>
            <a:fillRect/>
          </a:stretch>
        </p:blipFill>
        <p:spPr>
          <a:xfrm>
            <a:off x="0" y="0"/>
            <a:ext cx="9144000" cy="6858000"/>
          </a:xfrm>
          <a:prstGeom prst="rect">
            <a:avLst/>
          </a:prstGeom>
        </p:spPr>
      </p:pic>
      <p:sp>
        <p:nvSpPr>
          <p:cNvPr id="13" name="Line 5"/>
          <p:cNvSpPr>
            <a:spLocks noChangeShapeType="1"/>
          </p:cNvSpPr>
          <p:nvPr/>
        </p:nvSpPr>
        <p:spPr bwMode="auto">
          <a:xfrm flipH="1">
            <a:off x="304800" y="1676400"/>
            <a:ext cx="1371600" cy="2133600"/>
          </a:xfrm>
          <a:prstGeom prst="line">
            <a:avLst/>
          </a:prstGeom>
          <a:noFill/>
          <a:ln w="38100">
            <a:solidFill>
              <a:schemeClr val="tx1"/>
            </a:solidFill>
            <a:round/>
            <a:headEnd type="triangle" w="med" len="med"/>
            <a:tailEnd/>
          </a:ln>
          <a:effectLst/>
        </p:spPr>
        <p:txBody>
          <a:bodyPr/>
          <a:lstStyle/>
          <a:p>
            <a:endParaRPr lang="en-US"/>
          </a:p>
        </p:txBody>
      </p:sp>
      <p:sp>
        <p:nvSpPr>
          <p:cNvPr id="14" name="Text Box 4"/>
          <p:cNvSpPr txBox="1">
            <a:spLocks noChangeArrowheads="1"/>
          </p:cNvSpPr>
          <p:nvPr/>
        </p:nvSpPr>
        <p:spPr bwMode="auto">
          <a:xfrm>
            <a:off x="304800" y="3810000"/>
            <a:ext cx="68580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Configuration: </a:t>
            </a:r>
            <a:r>
              <a:rPr lang="en-US" sz="2400" i="1" dirty="0" smtClean="0">
                <a:latin typeface="Georgia" pitchFamily="18" charset="0"/>
              </a:rPr>
              <a:t>Lists the general settings for the sensors connected.</a:t>
            </a:r>
            <a:endParaRPr lang="en-US" sz="2400" i="1" dirty="0">
              <a:latin typeface="Georgia" pitchFamily="18" charset="0"/>
            </a:endParaRPr>
          </a:p>
        </p:txBody>
      </p:sp>
      <p:sp>
        <p:nvSpPr>
          <p:cNvPr id="15" name="Oval 4"/>
          <p:cNvSpPr>
            <a:spLocks noChangeArrowheads="1"/>
          </p:cNvSpPr>
          <p:nvPr/>
        </p:nvSpPr>
        <p:spPr bwMode="auto">
          <a:xfrm>
            <a:off x="1647825" y="1381126"/>
            <a:ext cx="1371600" cy="55245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3-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895600"/>
            <a:ext cx="1295400" cy="9144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73914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Sensor:</a:t>
            </a:r>
            <a:r>
              <a:rPr lang="en-US" sz="2400" i="1" dirty="0" smtClean="0">
                <a:solidFill>
                  <a:srgbClr val="333399"/>
                </a:solidFill>
                <a:latin typeface="Georgia" pitchFamily="18" charset="0"/>
                <a:cs typeface="Arial" charset="0"/>
              </a:rPr>
              <a:t> </a:t>
            </a:r>
            <a:r>
              <a:rPr lang="en-US" sz="2400" i="1" dirty="0" smtClean="0">
                <a:latin typeface="Georgia" pitchFamily="18" charset="0"/>
              </a:rPr>
              <a:t>From the drop down list, select the type of sensor to be polled. Example ”CS-HE-CPL”, refer to “Wavewin Sniffer 24” Manual Appendix B for specification details.</a:t>
            </a:r>
            <a:endParaRPr lang="en-US" sz="2400" i="1" dirty="0">
              <a:latin typeface="Georgia" pitchFamily="18" charset="0"/>
            </a:endParaRPr>
          </a:p>
        </p:txBody>
      </p:sp>
      <p:sp>
        <p:nvSpPr>
          <p:cNvPr id="12" name="Oval 4"/>
          <p:cNvSpPr>
            <a:spLocks noChangeArrowheads="1"/>
          </p:cNvSpPr>
          <p:nvPr/>
        </p:nvSpPr>
        <p:spPr bwMode="auto">
          <a:xfrm>
            <a:off x="1600199" y="1809750"/>
            <a:ext cx="1552575" cy="19050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362200"/>
            <a:ext cx="2286000" cy="1447800"/>
          </a:xfrm>
          <a:prstGeom prst="line">
            <a:avLst/>
          </a:prstGeom>
          <a:noFill/>
          <a:ln w="38100">
            <a:solidFill>
              <a:schemeClr val="tx1"/>
            </a:solidFill>
            <a:round/>
            <a:headEnd type="triangle" w="med" len="med"/>
            <a:tailEnd/>
          </a:ln>
          <a:effectLst/>
        </p:spPr>
        <p:txBody>
          <a:bodyPr/>
          <a:lstStyle/>
          <a:p>
            <a:endParaRPr lang="en-US"/>
          </a:p>
        </p:txBody>
      </p:sp>
      <p:pic>
        <p:nvPicPr>
          <p:cNvPr id="11" name="Picture 2"/>
          <p:cNvPicPr>
            <a:picLocks noChangeAspect="1" noChangeArrowheads="1"/>
          </p:cNvPicPr>
          <p:nvPr/>
        </p:nvPicPr>
        <p:blipFill>
          <a:blip r:embed="rId3" cstate="print"/>
          <a:srcRect/>
          <a:stretch>
            <a:fillRect/>
          </a:stretch>
        </p:blipFill>
        <p:spPr bwMode="auto">
          <a:xfrm>
            <a:off x="3048000" y="2057400"/>
            <a:ext cx="2171700" cy="3629025"/>
          </a:xfrm>
          <a:prstGeom prst="rect">
            <a:avLst/>
          </a:prstGeom>
          <a:noFill/>
          <a:ln w="9525">
            <a:noFill/>
            <a:miter lim="800000"/>
            <a:headEnd/>
            <a:tailEnd/>
          </a:ln>
        </p:spPr>
      </p:pic>
      <p:sp>
        <p:nvSpPr>
          <p:cNvPr id="9" name="Text Box 4"/>
          <p:cNvSpPr txBox="1">
            <a:spLocks noChangeArrowheads="1"/>
          </p:cNvSpPr>
          <p:nvPr/>
        </p:nvSpPr>
        <p:spPr bwMode="auto">
          <a:xfrm>
            <a:off x="304800" y="3810000"/>
            <a:ext cx="73914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latin typeface="Georgia" pitchFamily="18" charset="0"/>
              </a:rPr>
              <a:t>A Sensor Reference list is provided to show all the available sensors. Click on the arrow to view the list.</a:t>
            </a:r>
            <a:endParaRPr lang="en-US" sz="2400" i="1" dirty="0">
              <a:latin typeface="Georgia" pitchFamily="18" charset="0"/>
            </a:endParaRPr>
          </a:p>
        </p:txBody>
      </p:sp>
      <p:sp>
        <p:nvSpPr>
          <p:cNvPr id="10" name="Oval 4"/>
          <p:cNvSpPr>
            <a:spLocks noChangeArrowheads="1"/>
          </p:cNvSpPr>
          <p:nvPr/>
        </p:nvSpPr>
        <p:spPr bwMode="auto">
          <a:xfrm>
            <a:off x="2381250" y="1676400"/>
            <a:ext cx="1066800" cy="7620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209800"/>
            <a:ext cx="1295400" cy="16002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71628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latin typeface="Georgia" pitchFamily="18" charset="0"/>
              </a:rPr>
              <a:t>When you select different sensor types, the “Units” are automatically populated with default values.</a:t>
            </a:r>
            <a:endParaRPr lang="en-US" sz="2400" i="1" dirty="0">
              <a:latin typeface="Georgia" pitchFamily="18" charset="0"/>
            </a:endParaRPr>
          </a:p>
        </p:txBody>
      </p:sp>
      <p:sp>
        <p:nvSpPr>
          <p:cNvPr id="10" name="Oval 4"/>
          <p:cNvSpPr>
            <a:spLocks noChangeArrowheads="1"/>
          </p:cNvSpPr>
          <p:nvPr/>
        </p:nvSpPr>
        <p:spPr bwMode="auto">
          <a:xfrm>
            <a:off x="1581150" y="1724025"/>
            <a:ext cx="2190750" cy="914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7" name="Line 5"/>
          <p:cNvSpPr>
            <a:spLocks noChangeShapeType="1"/>
          </p:cNvSpPr>
          <p:nvPr/>
        </p:nvSpPr>
        <p:spPr bwMode="auto">
          <a:xfrm flipH="1">
            <a:off x="304800" y="2057400"/>
            <a:ext cx="2286000" cy="1752600"/>
          </a:xfrm>
          <a:prstGeom prst="line">
            <a:avLst/>
          </a:prstGeom>
          <a:noFill/>
          <a:ln w="38100">
            <a:solidFill>
              <a:schemeClr val="tx1"/>
            </a:solidFill>
            <a:round/>
            <a:headEnd type="triangle" w="med" len="med"/>
            <a:tailEnd/>
          </a:ln>
          <a:effectLst/>
        </p:spPr>
        <p:txBody>
          <a:bodyPr/>
          <a:lstStyle/>
          <a:p>
            <a:endParaRPr lang="en-US"/>
          </a:p>
        </p:txBody>
      </p:sp>
      <p:sp>
        <p:nvSpPr>
          <p:cNvPr id="11" name="Text Box 4"/>
          <p:cNvSpPr txBox="1">
            <a:spLocks noChangeArrowheads="1"/>
          </p:cNvSpPr>
          <p:nvPr/>
        </p:nvSpPr>
        <p:spPr bwMode="auto">
          <a:xfrm>
            <a:off x="304800" y="3810000"/>
            <a:ext cx="80772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Unit: </a:t>
            </a:r>
            <a:r>
              <a:rPr lang="en-US" sz="2400" i="1" dirty="0" smtClean="0">
                <a:latin typeface="Georgia" pitchFamily="18" charset="0"/>
              </a:rPr>
              <a:t>Is directly related to the type of sensor being polled. The units available are: Amps, Volts, °F, °C, and °K. </a:t>
            </a:r>
            <a:endParaRPr lang="en-US" sz="2400" i="1" dirty="0">
              <a:latin typeface="Georgia" pitchFamily="18" charset="0"/>
            </a:endParaRPr>
          </a:p>
        </p:txBody>
      </p:sp>
      <p:sp>
        <p:nvSpPr>
          <p:cNvPr id="12" name="Oval 4"/>
          <p:cNvSpPr>
            <a:spLocks noChangeArrowheads="1"/>
          </p:cNvSpPr>
          <p:nvPr/>
        </p:nvSpPr>
        <p:spPr bwMode="auto">
          <a:xfrm>
            <a:off x="2590800" y="1828800"/>
            <a:ext cx="12192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057400"/>
            <a:ext cx="2819400" cy="17526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7086600" cy="1200329"/>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P/S Ratio: </a:t>
            </a:r>
            <a:r>
              <a:rPr lang="en-US" sz="2400" i="1" dirty="0" smtClean="0">
                <a:latin typeface="Georgia" pitchFamily="18" charset="0"/>
              </a:rPr>
              <a:t>The primary to secondary ratio for AC measurements. DC primary ratio is always 1/1. Click on the header to default the column to 1/1. </a:t>
            </a:r>
            <a:endParaRPr lang="en-US" sz="2400" i="1" dirty="0">
              <a:latin typeface="Georgia" pitchFamily="18" charset="0"/>
            </a:endParaRPr>
          </a:p>
        </p:txBody>
      </p:sp>
      <p:sp>
        <p:nvSpPr>
          <p:cNvPr id="10" name="Oval 4"/>
          <p:cNvSpPr>
            <a:spLocks noChangeArrowheads="1"/>
          </p:cNvSpPr>
          <p:nvPr/>
        </p:nvSpPr>
        <p:spPr bwMode="auto">
          <a:xfrm>
            <a:off x="3124200" y="1828800"/>
            <a:ext cx="12192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7" name="Line 5"/>
          <p:cNvSpPr>
            <a:spLocks noChangeShapeType="1"/>
          </p:cNvSpPr>
          <p:nvPr/>
        </p:nvSpPr>
        <p:spPr bwMode="auto">
          <a:xfrm flipH="1">
            <a:off x="304800" y="2057400"/>
            <a:ext cx="3581400" cy="1752600"/>
          </a:xfrm>
          <a:prstGeom prst="line">
            <a:avLst/>
          </a:prstGeom>
          <a:noFill/>
          <a:ln w="38100">
            <a:solidFill>
              <a:schemeClr val="tx1"/>
            </a:solidFill>
            <a:round/>
            <a:headEnd type="triangle" w="med" len="med"/>
            <a:tailEnd/>
          </a:ln>
          <a:effectLst/>
        </p:spPr>
        <p:txBody>
          <a:bodyPr/>
          <a:lstStyle/>
          <a:p>
            <a:endParaRPr lang="en-US"/>
          </a:p>
        </p:txBody>
      </p:sp>
      <p:sp>
        <p:nvSpPr>
          <p:cNvPr id="11" name="Text Box 4"/>
          <p:cNvSpPr txBox="1">
            <a:spLocks noChangeArrowheads="1"/>
          </p:cNvSpPr>
          <p:nvPr/>
        </p:nvSpPr>
        <p:spPr bwMode="auto">
          <a:xfrm>
            <a:off x="304800" y="3810000"/>
            <a:ext cx="76200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Cal Mag/</a:t>
            </a:r>
            <a:r>
              <a:rPr lang="en-US" sz="2400" i="1" dirty="0" err="1" smtClean="0">
                <a:solidFill>
                  <a:srgbClr val="333399"/>
                </a:solidFill>
                <a:latin typeface="Georgia" pitchFamily="18" charset="0"/>
              </a:rPr>
              <a:t>Ang</a:t>
            </a:r>
            <a:r>
              <a:rPr lang="en-US" sz="2400" i="1" dirty="0" smtClean="0">
                <a:solidFill>
                  <a:srgbClr val="333399"/>
                </a:solidFill>
                <a:latin typeface="Georgia" pitchFamily="18" charset="0"/>
              </a:rPr>
              <a:t>: </a:t>
            </a:r>
            <a:r>
              <a:rPr lang="en-US" sz="2400" i="1" dirty="0" smtClean="0">
                <a:latin typeface="Georgia" pitchFamily="18" charset="0"/>
              </a:rPr>
              <a:t>If the box is checked then calculate the Discrete Fourier Transform (DFT) and display the Magnitude and Angle values in the data monitor section. Click on the header to turn all on or off.</a:t>
            </a:r>
            <a:endParaRPr lang="en-US" sz="2400" i="1" dirty="0">
              <a:latin typeface="Georgia" pitchFamily="18" charset="0"/>
            </a:endParaRPr>
          </a:p>
        </p:txBody>
      </p:sp>
      <p:sp>
        <p:nvSpPr>
          <p:cNvPr id="12" name="Oval 4"/>
          <p:cNvSpPr>
            <a:spLocks noChangeArrowheads="1"/>
          </p:cNvSpPr>
          <p:nvPr/>
        </p:nvSpPr>
        <p:spPr bwMode="auto">
          <a:xfrm>
            <a:off x="3857625" y="1747837"/>
            <a:ext cx="1219200" cy="690564"/>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5-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133600"/>
            <a:ext cx="4343400" cy="16764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7543800" cy="1938992"/>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Reference </a:t>
            </a:r>
            <a:r>
              <a:rPr lang="en-US" sz="2400" i="1" dirty="0" err="1" smtClean="0">
                <a:solidFill>
                  <a:srgbClr val="333399"/>
                </a:solidFill>
                <a:latin typeface="Georgia" pitchFamily="18" charset="0"/>
              </a:rPr>
              <a:t>Ang</a:t>
            </a:r>
            <a:r>
              <a:rPr lang="en-US" sz="2400" i="1" dirty="0" smtClean="0">
                <a:solidFill>
                  <a:srgbClr val="333399"/>
                </a:solidFill>
                <a:latin typeface="Georgia" pitchFamily="18" charset="0"/>
              </a:rPr>
              <a:t>: </a:t>
            </a:r>
            <a:r>
              <a:rPr lang="en-US" sz="2400" i="1" dirty="0" smtClean="0">
                <a:latin typeface="Georgia" pitchFamily="18" charset="0"/>
              </a:rPr>
              <a:t>Defines the DFT reference angle for displaying the angle in the data monitor section. Only one channel can be selected as the reference angle. Click on the header to default channel one as the referenced angle. </a:t>
            </a:r>
            <a:endParaRPr lang="en-US" sz="2400" i="1" dirty="0">
              <a:latin typeface="Georgia" pitchFamily="18" charset="0"/>
            </a:endParaRPr>
          </a:p>
        </p:txBody>
      </p:sp>
      <p:sp>
        <p:nvSpPr>
          <p:cNvPr id="10" name="Oval 4"/>
          <p:cNvSpPr>
            <a:spLocks noChangeArrowheads="1"/>
          </p:cNvSpPr>
          <p:nvPr/>
        </p:nvSpPr>
        <p:spPr bwMode="auto">
          <a:xfrm>
            <a:off x="4648200" y="1747837"/>
            <a:ext cx="1219200" cy="690564"/>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7" name="Oval 4"/>
          <p:cNvSpPr>
            <a:spLocks noChangeArrowheads="1"/>
          </p:cNvSpPr>
          <p:nvPr/>
        </p:nvSpPr>
        <p:spPr bwMode="auto">
          <a:xfrm>
            <a:off x="3581400" y="1390650"/>
            <a:ext cx="1066800" cy="533400"/>
          </a:xfrm>
          <a:prstGeom prst="ellipse">
            <a:avLst/>
          </a:prstGeom>
          <a:noFill/>
          <a:ln w="38100">
            <a:solidFill>
              <a:schemeClr val="tx1"/>
            </a:solidFill>
            <a:round/>
            <a:headEnd/>
            <a:tailEnd/>
          </a:ln>
          <a:effectLst/>
        </p:spPr>
        <p:txBody>
          <a:bodyPr wrap="none" anchor="ctr"/>
          <a:lstStyle/>
          <a:p>
            <a:endParaRPr lang="en-US"/>
          </a:p>
        </p:txBody>
      </p:sp>
      <p:sp>
        <p:nvSpPr>
          <p:cNvPr id="11" name="Text Box 4"/>
          <p:cNvSpPr txBox="1">
            <a:spLocks noChangeArrowheads="1"/>
          </p:cNvSpPr>
          <p:nvPr/>
        </p:nvSpPr>
        <p:spPr bwMode="auto">
          <a:xfrm>
            <a:off x="304800" y="3810000"/>
            <a:ext cx="72390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Calibration: </a:t>
            </a:r>
            <a:r>
              <a:rPr lang="en-US" sz="2400" i="1" dirty="0" smtClean="0">
                <a:latin typeface="Georgia" pitchFamily="18" charset="0"/>
              </a:rPr>
              <a:t>Lists the general settings for manually calibrating the sensors. </a:t>
            </a:r>
            <a:endParaRPr lang="en-US" sz="2400" i="1" dirty="0">
              <a:latin typeface="Georgia" pitchFamily="18" charset="0"/>
            </a:endParaRPr>
          </a:p>
        </p:txBody>
      </p:sp>
      <p:sp>
        <p:nvSpPr>
          <p:cNvPr id="12" name="Line 5"/>
          <p:cNvSpPr>
            <a:spLocks noChangeShapeType="1"/>
          </p:cNvSpPr>
          <p:nvPr/>
        </p:nvSpPr>
        <p:spPr bwMode="auto">
          <a:xfrm flipH="1">
            <a:off x="304800" y="1828800"/>
            <a:ext cx="3429000" cy="1981200"/>
          </a:xfrm>
          <a:prstGeom prst="line">
            <a:avLst/>
          </a:prstGeom>
          <a:noFill/>
          <a:ln w="38100">
            <a:solidFill>
              <a:schemeClr val="tx1"/>
            </a:solidFill>
            <a:round/>
            <a:headEnd type="triangle" w="med" len="med"/>
            <a:tailEnd/>
          </a:ln>
          <a:effectLst/>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7" name="Oval 4"/>
          <p:cNvSpPr>
            <a:spLocks noChangeArrowheads="1"/>
          </p:cNvSpPr>
          <p:nvPr/>
        </p:nvSpPr>
        <p:spPr bwMode="auto">
          <a:xfrm>
            <a:off x="1603794" y="1792286"/>
            <a:ext cx="1066800" cy="646113"/>
          </a:xfrm>
          <a:prstGeom prst="ellipse">
            <a:avLst/>
          </a:prstGeom>
          <a:noFill/>
          <a:ln w="38100">
            <a:solidFill>
              <a:schemeClr val="tx1"/>
            </a:solidFill>
            <a:round/>
            <a:headEnd/>
            <a:tailEnd/>
          </a:ln>
          <a:effectLst/>
        </p:spPr>
        <p:txBody>
          <a:bodyPr wrap="none" anchor="ctr"/>
          <a:lstStyle/>
          <a:p>
            <a:endParaRPr lang="en-US"/>
          </a:p>
        </p:txBody>
      </p:sp>
      <p:sp>
        <p:nvSpPr>
          <p:cNvPr id="11" name="Text Box 4"/>
          <p:cNvSpPr txBox="1">
            <a:spLocks noChangeArrowheads="1"/>
          </p:cNvSpPr>
          <p:nvPr/>
        </p:nvSpPr>
        <p:spPr bwMode="auto">
          <a:xfrm>
            <a:off x="304800" y="3810000"/>
            <a:ext cx="8077200" cy="1200329"/>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Offset:</a:t>
            </a:r>
            <a:r>
              <a:rPr lang="en-US" sz="2400" i="1" dirty="0" smtClean="0">
                <a:solidFill>
                  <a:schemeClr val="accent2"/>
                </a:solidFill>
                <a:latin typeface="Georgia" pitchFamily="18" charset="0"/>
              </a:rPr>
              <a:t> </a:t>
            </a:r>
            <a:r>
              <a:rPr lang="en-US" sz="2400" i="1" dirty="0" smtClean="0">
                <a:latin typeface="Georgia" pitchFamily="18" charset="0"/>
              </a:rPr>
              <a:t>Is a measure of the distance to the zero reference axis when there is no current passing through the sensor. Click on the header to default all offset fields to “0”.</a:t>
            </a:r>
            <a:endParaRPr lang="en-US" sz="2400" i="1" dirty="0">
              <a:latin typeface="Georgia" pitchFamily="18" charset="0"/>
            </a:endParaRPr>
          </a:p>
        </p:txBody>
      </p:sp>
      <p:sp>
        <p:nvSpPr>
          <p:cNvPr id="12" name="Line 5"/>
          <p:cNvSpPr>
            <a:spLocks noChangeShapeType="1"/>
          </p:cNvSpPr>
          <p:nvPr/>
        </p:nvSpPr>
        <p:spPr bwMode="auto">
          <a:xfrm flipH="1">
            <a:off x="304800" y="2286000"/>
            <a:ext cx="1371600" cy="1524000"/>
          </a:xfrm>
          <a:prstGeom prst="line">
            <a:avLst/>
          </a:prstGeom>
          <a:noFill/>
          <a:ln w="38100">
            <a:solidFill>
              <a:schemeClr val="tx1"/>
            </a:solidFill>
            <a:round/>
            <a:headEnd type="triangle" w="med" len="med"/>
            <a:tailEnd/>
          </a:ln>
          <a:effectLst/>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wiconpict.bmp"/>
          <p:cNvPicPr>
            <a:picLocks noChangeAspect="1"/>
          </p:cNvPicPr>
          <p:nvPr/>
        </p:nvPicPr>
        <p:blipFill>
          <a:blip r:embed="rId2" cstate="print"/>
          <a:stretch>
            <a:fillRect/>
          </a:stretch>
        </p:blipFill>
        <p:spPr>
          <a:xfrm>
            <a:off x="76200" y="6400800"/>
            <a:ext cx="381000" cy="381000"/>
          </a:xfrm>
          <a:prstGeom prst="rect">
            <a:avLst/>
          </a:prstGeom>
          <a:effectLst>
            <a:outerShdw blurRad="76200" dir="18900000" sy="23000" kx="-1200000" algn="bl" rotWithShape="0">
              <a:prstClr val="black">
                <a:alpha val="20000"/>
              </a:prstClr>
            </a:outerShdw>
          </a:effectLst>
        </p:spPr>
      </p:pic>
      <p:sp>
        <p:nvSpPr>
          <p:cNvPr id="5" name="Text Box 2"/>
          <p:cNvSpPr txBox="1">
            <a:spLocks noChangeArrowheads="1"/>
          </p:cNvSpPr>
          <p:nvPr/>
        </p:nvSpPr>
        <p:spPr bwMode="auto">
          <a:xfrm>
            <a:off x="0" y="2438400"/>
            <a:ext cx="9144000" cy="1077218"/>
          </a:xfrm>
          <a:prstGeom prst="rect">
            <a:avLst/>
          </a:prstGeom>
          <a:noFill/>
          <a:ln w="9525">
            <a:noFill/>
            <a:miter lim="800000"/>
            <a:headEnd/>
            <a:tailEnd/>
          </a:ln>
        </p:spPr>
        <p:txBody>
          <a:bodyPr wrap="square">
            <a:spAutoFit/>
          </a:bodyPr>
          <a:lstStyle/>
          <a:p>
            <a:pPr algn="ctr">
              <a:spcBef>
                <a:spcPct val="50000"/>
              </a:spcBef>
            </a:pPr>
            <a:r>
              <a:rPr lang="en-US" sz="3600" b="1" i="1" dirty="0" smtClean="0">
                <a:solidFill>
                  <a:srgbClr val="333399"/>
                </a:solidFill>
                <a:latin typeface="Georgia" pitchFamily="18" charset="0"/>
              </a:rPr>
              <a:t>Operations Guide Content</a:t>
            </a:r>
            <a:br>
              <a:rPr lang="en-US" sz="3600" b="1" i="1" dirty="0" smtClean="0">
                <a:solidFill>
                  <a:srgbClr val="333399"/>
                </a:solidFill>
                <a:latin typeface="Georgia" pitchFamily="18" charset="0"/>
              </a:rPr>
            </a:br>
            <a:r>
              <a:rPr lang="en-US" sz="2800" b="1" i="1" dirty="0" smtClean="0">
                <a:latin typeface="Georgia" pitchFamily="18" charset="0"/>
              </a:rPr>
              <a:t>Configuration </a:t>
            </a:r>
            <a:endParaRPr lang="en-US" sz="2800" b="1" i="1" dirty="0">
              <a:latin typeface="Georgia"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9" name="Text Box 4"/>
          <p:cNvSpPr txBox="1">
            <a:spLocks noChangeArrowheads="1"/>
          </p:cNvSpPr>
          <p:nvPr/>
        </p:nvSpPr>
        <p:spPr bwMode="auto">
          <a:xfrm>
            <a:off x="304800" y="3810000"/>
            <a:ext cx="8534400" cy="1938992"/>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Scale Factor: </a:t>
            </a:r>
            <a:r>
              <a:rPr lang="en-US" sz="2400" i="1" dirty="0" smtClean="0">
                <a:latin typeface="Georgia" pitchFamily="18" charset="0"/>
              </a:rPr>
              <a:t>Is a real number used to scale the raw data. This field is automatically populated with a default value when a sensor type is selected. Click on the header to default the scale factor fields to the default scale value of the selected sensor type.  </a:t>
            </a:r>
            <a:endParaRPr lang="en-US" sz="2400" i="1" dirty="0">
              <a:latin typeface="Georgia" pitchFamily="18" charset="0"/>
            </a:endParaRPr>
          </a:p>
        </p:txBody>
      </p:sp>
      <p:sp>
        <p:nvSpPr>
          <p:cNvPr id="10" name="Line 5"/>
          <p:cNvSpPr>
            <a:spLocks noChangeShapeType="1"/>
          </p:cNvSpPr>
          <p:nvPr/>
        </p:nvSpPr>
        <p:spPr bwMode="auto">
          <a:xfrm flipH="1">
            <a:off x="304800" y="2362200"/>
            <a:ext cx="2133600" cy="1447800"/>
          </a:xfrm>
          <a:prstGeom prst="line">
            <a:avLst/>
          </a:prstGeom>
          <a:noFill/>
          <a:ln w="38100">
            <a:solidFill>
              <a:schemeClr val="tx1"/>
            </a:solidFill>
            <a:round/>
            <a:headEnd type="triangle" w="med" len="med"/>
            <a:tailEnd/>
          </a:ln>
          <a:effectLst/>
        </p:spPr>
        <p:txBody>
          <a:bodyPr/>
          <a:lstStyle/>
          <a:p>
            <a:endParaRPr lang="en-US"/>
          </a:p>
        </p:txBody>
      </p:sp>
      <p:sp>
        <p:nvSpPr>
          <p:cNvPr id="13" name="Oval 4"/>
          <p:cNvSpPr>
            <a:spLocks noChangeArrowheads="1"/>
          </p:cNvSpPr>
          <p:nvPr/>
        </p:nvSpPr>
        <p:spPr bwMode="auto">
          <a:xfrm>
            <a:off x="2287537" y="1771260"/>
            <a:ext cx="1066800" cy="731838"/>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10" name="Line 5"/>
          <p:cNvSpPr>
            <a:spLocks noChangeShapeType="1"/>
          </p:cNvSpPr>
          <p:nvPr/>
        </p:nvSpPr>
        <p:spPr bwMode="auto">
          <a:xfrm flipH="1">
            <a:off x="304800" y="2438400"/>
            <a:ext cx="3200400" cy="1371600"/>
          </a:xfrm>
          <a:prstGeom prst="line">
            <a:avLst/>
          </a:prstGeom>
          <a:noFill/>
          <a:ln w="38100">
            <a:solidFill>
              <a:schemeClr val="tx1"/>
            </a:solidFill>
            <a:round/>
            <a:headEnd type="triangle" w="med" len="med"/>
            <a:tailEnd/>
          </a:ln>
          <a:effectLst/>
        </p:spPr>
        <p:txBody>
          <a:bodyPr/>
          <a:lstStyle/>
          <a:p>
            <a:endParaRPr lang="en-US"/>
          </a:p>
        </p:txBody>
      </p:sp>
      <p:sp>
        <p:nvSpPr>
          <p:cNvPr id="13" name="Oval 4"/>
          <p:cNvSpPr>
            <a:spLocks noChangeArrowheads="1"/>
          </p:cNvSpPr>
          <p:nvPr/>
        </p:nvSpPr>
        <p:spPr bwMode="auto">
          <a:xfrm>
            <a:off x="2983302" y="1834551"/>
            <a:ext cx="1131498" cy="621101"/>
          </a:xfrm>
          <a:prstGeom prst="ellipse">
            <a:avLst/>
          </a:prstGeom>
          <a:noFill/>
          <a:ln w="38100">
            <a:solidFill>
              <a:schemeClr val="tx1"/>
            </a:solidFill>
            <a:round/>
            <a:headEnd/>
            <a:tailEnd/>
          </a:ln>
          <a:effectLst/>
        </p:spPr>
        <p:txBody>
          <a:bodyPr wrap="none" anchor="ctr"/>
          <a:lstStyle/>
          <a:p>
            <a:endParaRPr lang="en-US"/>
          </a:p>
        </p:txBody>
      </p:sp>
      <p:sp>
        <p:nvSpPr>
          <p:cNvPr id="7" name="Text Box 4"/>
          <p:cNvSpPr txBox="1">
            <a:spLocks noChangeArrowheads="1"/>
          </p:cNvSpPr>
          <p:nvPr/>
        </p:nvSpPr>
        <p:spPr bwMode="auto">
          <a:xfrm>
            <a:off x="304800" y="3810000"/>
            <a:ext cx="70866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Calibrate Value:</a:t>
            </a:r>
            <a:r>
              <a:rPr lang="en-US" sz="2400" i="1" dirty="0" smtClean="0">
                <a:solidFill>
                  <a:schemeClr val="accent2"/>
                </a:solidFill>
                <a:latin typeface="Georgia" pitchFamily="18" charset="0"/>
              </a:rPr>
              <a:t> </a:t>
            </a:r>
            <a:r>
              <a:rPr lang="en-US" sz="2400" i="1" dirty="0" smtClean="0">
                <a:latin typeface="Georgia" pitchFamily="18" charset="0"/>
              </a:rPr>
              <a:t>The known value for calibration. The default value is “2”. </a:t>
            </a:r>
            <a:endParaRPr lang="en-US" sz="2400" i="1" dirty="0">
              <a:latin typeface="Georgia"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9" name="Text Box 4"/>
          <p:cNvSpPr txBox="1">
            <a:spLocks noChangeArrowheads="1"/>
          </p:cNvSpPr>
          <p:nvPr/>
        </p:nvSpPr>
        <p:spPr bwMode="auto">
          <a:xfrm>
            <a:off x="304800" y="3810000"/>
            <a:ext cx="7086600" cy="1200329"/>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Calibrate:</a:t>
            </a:r>
            <a:r>
              <a:rPr lang="en-US" sz="2400" i="1" dirty="0" smtClean="0">
                <a:solidFill>
                  <a:schemeClr val="accent2"/>
                </a:solidFill>
                <a:latin typeface="Georgia" pitchFamily="18" charset="0"/>
              </a:rPr>
              <a:t> </a:t>
            </a:r>
            <a:r>
              <a:rPr lang="en-US" sz="2400" i="1" dirty="0" smtClean="0">
                <a:latin typeface="Georgia" pitchFamily="18" charset="0"/>
              </a:rPr>
              <a:t>I</a:t>
            </a:r>
            <a:r>
              <a:rPr lang="en-US" sz="2400" dirty="0" smtClean="0">
                <a:latin typeface="Georgia" pitchFamily="18" charset="0"/>
              </a:rPr>
              <a:t>s</a:t>
            </a:r>
            <a:r>
              <a:rPr lang="en-US" sz="2400" i="1" dirty="0" smtClean="0">
                <a:latin typeface="Georgia" pitchFamily="18" charset="0"/>
              </a:rPr>
              <a:t> used to indicate if the sensor is to be calibrated or not. If the box is checked the channel is ready for calibration.</a:t>
            </a:r>
            <a:endParaRPr lang="en-US" sz="2400" i="1" dirty="0">
              <a:latin typeface="Georgia" pitchFamily="18" charset="0"/>
            </a:endParaRPr>
          </a:p>
        </p:txBody>
      </p:sp>
      <p:sp>
        <p:nvSpPr>
          <p:cNvPr id="11" name="Line 5"/>
          <p:cNvSpPr>
            <a:spLocks noChangeShapeType="1"/>
          </p:cNvSpPr>
          <p:nvPr/>
        </p:nvSpPr>
        <p:spPr bwMode="auto">
          <a:xfrm flipH="1">
            <a:off x="304800" y="2362200"/>
            <a:ext cx="3581400" cy="1447800"/>
          </a:xfrm>
          <a:prstGeom prst="line">
            <a:avLst/>
          </a:prstGeom>
          <a:noFill/>
          <a:ln w="38100">
            <a:solidFill>
              <a:schemeClr val="tx1"/>
            </a:solidFill>
            <a:round/>
            <a:headEnd type="triangle" w="med" len="med"/>
            <a:tailEnd/>
          </a:ln>
          <a:effectLst/>
        </p:spPr>
        <p:txBody>
          <a:bodyPr/>
          <a:lstStyle/>
          <a:p>
            <a:endParaRPr lang="en-US"/>
          </a:p>
        </p:txBody>
      </p:sp>
      <p:sp>
        <p:nvSpPr>
          <p:cNvPr id="12" name="Oval 4"/>
          <p:cNvSpPr>
            <a:spLocks noChangeArrowheads="1"/>
          </p:cNvSpPr>
          <p:nvPr/>
        </p:nvSpPr>
        <p:spPr bwMode="auto">
          <a:xfrm>
            <a:off x="3657600" y="1830386"/>
            <a:ext cx="1066800" cy="608013"/>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6-CalTab-PP.bmp"/>
          <p:cNvPicPr>
            <a:picLocks noChangeAspect="1"/>
          </p:cNvPicPr>
          <p:nvPr/>
        </p:nvPicPr>
        <p:blipFill>
          <a:blip r:embed="rId2" cstate="print"/>
          <a:stretch>
            <a:fillRect/>
          </a:stretch>
        </p:blipFill>
        <p:spPr>
          <a:xfrm>
            <a:off x="0" y="0"/>
            <a:ext cx="9144000" cy="6858000"/>
          </a:xfrm>
          <a:prstGeom prst="rect">
            <a:avLst/>
          </a:prstGeom>
        </p:spPr>
      </p:pic>
      <p:sp>
        <p:nvSpPr>
          <p:cNvPr id="8" name="Text Box 4"/>
          <p:cNvSpPr txBox="1">
            <a:spLocks noChangeArrowheads="1"/>
          </p:cNvSpPr>
          <p:nvPr/>
        </p:nvSpPr>
        <p:spPr bwMode="auto">
          <a:xfrm>
            <a:off x="304800" y="3810000"/>
            <a:ext cx="67818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Filter DC: </a:t>
            </a:r>
            <a:r>
              <a:rPr lang="en-US" sz="2400" i="1" dirty="0" smtClean="0">
                <a:latin typeface="Georgia" pitchFamily="18" charset="0"/>
              </a:rPr>
              <a:t>If the box is checked, the software automatically calculates and removes the offset value for the sensors connected when polling. Click on the header to turn all on or off.</a:t>
            </a:r>
            <a:endParaRPr lang="en-US" sz="2400" i="1" dirty="0">
              <a:latin typeface="Georgia" pitchFamily="18" charset="0"/>
            </a:endParaRPr>
          </a:p>
        </p:txBody>
      </p:sp>
      <p:sp>
        <p:nvSpPr>
          <p:cNvPr id="10" name="Line 5"/>
          <p:cNvSpPr>
            <a:spLocks noChangeShapeType="1"/>
          </p:cNvSpPr>
          <p:nvPr/>
        </p:nvSpPr>
        <p:spPr bwMode="auto">
          <a:xfrm flipH="1">
            <a:off x="304800" y="2209800"/>
            <a:ext cx="3886200" cy="1600200"/>
          </a:xfrm>
          <a:prstGeom prst="line">
            <a:avLst/>
          </a:prstGeom>
          <a:noFill/>
          <a:ln w="38100">
            <a:solidFill>
              <a:schemeClr val="tx1"/>
            </a:solidFill>
            <a:round/>
            <a:headEnd type="triangle" w="med" len="med"/>
            <a:tailEnd/>
          </a:ln>
          <a:effectLst/>
        </p:spPr>
        <p:txBody>
          <a:bodyPr/>
          <a:lstStyle/>
          <a:p>
            <a:endParaRPr lang="en-US"/>
          </a:p>
        </p:txBody>
      </p:sp>
      <p:sp>
        <p:nvSpPr>
          <p:cNvPr id="13" name="Oval 4"/>
          <p:cNvSpPr>
            <a:spLocks noChangeArrowheads="1"/>
          </p:cNvSpPr>
          <p:nvPr/>
        </p:nvSpPr>
        <p:spPr bwMode="auto">
          <a:xfrm>
            <a:off x="4191000" y="1830386"/>
            <a:ext cx="1066800" cy="608013"/>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7-CalTab-PP.bmp"/>
          <p:cNvPicPr>
            <a:picLocks noChangeAspect="1"/>
          </p:cNvPicPr>
          <p:nvPr/>
        </p:nvPicPr>
        <p:blipFill>
          <a:blip r:embed="rId2" cstate="print"/>
          <a:stretch>
            <a:fillRect/>
          </a:stretch>
        </p:blipFill>
        <p:spPr>
          <a:xfrm>
            <a:off x="0" y="0"/>
            <a:ext cx="9144000" cy="6858000"/>
          </a:xfrm>
          <a:prstGeom prst="rect">
            <a:avLst/>
          </a:prstGeom>
        </p:spPr>
      </p:pic>
      <p:sp>
        <p:nvSpPr>
          <p:cNvPr id="9" name="Text Box 4"/>
          <p:cNvSpPr txBox="1">
            <a:spLocks noChangeArrowheads="1"/>
          </p:cNvSpPr>
          <p:nvPr/>
        </p:nvSpPr>
        <p:spPr bwMode="auto">
          <a:xfrm>
            <a:off x="304800" y="3810000"/>
            <a:ext cx="7162800" cy="1569660"/>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rPr>
              <a:t>Range: </a:t>
            </a:r>
            <a:r>
              <a:rPr lang="en-US" sz="2400" i="1" dirty="0" smtClean="0">
                <a:latin typeface="Georgia" pitchFamily="18" charset="0"/>
              </a:rPr>
              <a:t>Voltage Range of the analog channels. It increases the magnitude of an input signal. Range options are: ±10 Volts, ±5 Volts, ±2 Volts, ±1 Volts, </a:t>
            </a:r>
          </a:p>
          <a:p>
            <a:r>
              <a:rPr lang="en-US" sz="2400" i="1" dirty="0" smtClean="0">
                <a:latin typeface="Georgia" pitchFamily="18" charset="0"/>
              </a:rPr>
              <a:t>±0.5 Volts, ±0.2 Volts, ±0.1 Volts. </a:t>
            </a:r>
            <a:endParaRPr lang="en-US" sz="2400" i="1" dirty="0">
              <a:latin typeface="Georgia" pitchFamily="18" charset="0"/>
            </a:endParaRPr>
          </a:p>
        </p:txBody>
      </p:sp>
      <p:sp>
        <p:nvSpPr>
          <p:cNvPr id="11" name="Line 5"/>
          <p:cNvSpPr>
            <a:spLocks noChangeShapeType="1"/>
          </p:cNvSpPr>
          <p:nvPr/>
        </p:nvSpPr>
        <p:spPr bwMode="auto">
          <a:xfrm flipH="1">
            <a:off x="304800" y="2438400"/>
            <a:ext cx="4495800" cy="1371600"/>
          </a:xfrm>
          <a:prstGeom prst="line">
            <a:avLst/>
          </a:prstGeom>
          <a:noFill/>
          <a:ln w="38100">
            <a:solidFill>
              <a:schemeClr val="tx1"/>
            </a:solidFill>
            <a:round/>
            <a:headEnd type="triangle" w="med" len="med"/>
            <a:tailEnd/>
          </a:ln>
          <a:effectLst/>
        </p:spPr>
        <p:txBody>
          <a:bodyPr/>
          <a:lstStyle/>
          <a:p>
            <a:endParaRPr lang="en-US"/>
          </a:p>
        </p:txBody>
      </p:sp>
      <p:sp>
        <p:nvSpPr>
          <p:cNvPr id="12" name="Oval 4"/>
          <p:cNvSpPr>
            <a:spLocks noChangeArrowheads="1"/>
          </p:cNvSpPr>
          <p:nvPr/>
        </p:nvSpPr>
        <p:spPr bwMode="auto">
          <a:xfrm>
            <a:off x="4800600" y="1858961"/>
            <a:ext cx="1066800" cy="1522413"/>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7162800" cy="830997"/>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rPr>
              <a:t>Triggering: </a:t>
            </a:r>
            <a:r>
              <a:rPr lang="en-US" sz="2400" i="1" dirty="0" smtClean="0">
                <a:latin typeface="Georgia" pitchFamily="18" charset="0"/>
              </a:rPr>
              <a:t>Lists the general settings for defining the channels trigger.</a:t>
            </a:r>
            <a:endParaRPr lang="en-US" sz="2400" i="1" dirty="0">
              <a:latin typeface="Georgia" pitchFamily="18" charset="0"/>
            </a:endParaRPr>
          </a:p>
        </p:txBody>
      </p:sp>
      <p:sp>
        <p:nvSpPr>
          <p:cNvPr id="16" name="Line 5"/>
          <p:cNvSpPr>
            <a:spLocks noChangeShapeType="1"/>
          </p:cNvSpPr>
          <p:nvPr/>
        </p:nvSpPr>
        <p:spPr bwMode="auto">
          <a:xfrm flipH="1">
            <a:off x="304800" y="1676400"/>
            <a:ext cx="2438400" cy="21336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2743200" y="1390650"/>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3"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8001000" cy="461665"/>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rPr>
              <a:t>Trigger Value: </a:t>
            </a:r>
            <a:r>
              <a:rPr lang="en-US" sz="2400" i="1" dirty="0" smtClean="0">
                <a:latin typeface="Georgia" pitchFamily="18" charset="0"/>
              </a:rPr>
              <a:t>The threshold value to initiate recording.</a:t>
            </a:r>
            <a:endParaRPr lang="en-US" sz="2400" i="1" dirty="0">
              <a:latin typeface="Georgia" pitchFamily="18" charset="0"/>
            </a:endParaRPr>
          </a:p>
        </p:txBody>
      </p:sp>
      <p:sp>
        <p:nvSpPr>
          <p:cNvPr id="16" name="Line 5"/>
          <p:cNvSpPr>
            <a:spLocks noChangeShapeType="1"/>
          </p:cNvSpPr>
          <p:nvPr/>
        </p:nvSpPr>
        <p:spPr bwMode="auto">
          <a:xfrm flipH="1">
            <a:off x="304800" y="2209800"/>
            <a:ext cx="1371600" cy="16002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1647825" y="1809750"/>
            <a:ext cx="1066800" cy="62865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9-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629400" cy="830997"/>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rPr>
              <a:t>Trigger Type: </a:t>
            </a:r>
            <a:r>
              <a:rPr lang="en-US" sz="2400" i="1" dirty="0" smtClean="0">
                <a:latin typeface="Georgia" pitchFamily="18" charset="0"/>
              </a:rPr>
              <a:t>The available trigger types are RMS, Instantaneous, Magnitude or Ref Angle.</a:t>
            </a:r>
            <a:endParaRPr lang="en-US" sz="2400" i="1" dirty="0">
              <a:latin typeface="Georgia" pitchFamily="18" charset="0"/>
            </a:endParaRPr>
          </a:p>
        </p:txBody>
      </p:sp>
      <p:sp>
        <p:nvSpPr>
          <p:cNvPr id="16" name="Line 5"/>
          <p:cNvSpPr>
            <a:spLocks noChangeShapeType="1"/>
          </p:cNvSpPr>
          <p:nvPr/>
        </p:nvSpPr>
        <p:spPr bwMode="auto">
          <a:xfrm flipH="1">
            <a:off x="304800" y="2362200"/>
            <a:ext cx="1981200" cy="14478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2266950" y="1733550"/>
            <a:ext cx="1066800" cy="1295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781800" cy="1200329"/>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rPr>
              <a:t>Duration: </a:t>
            </a:r>
            <a:r>
              <a:rPr lang="en-US" sz="2400" i="1" dirty="0" smtClean="0">
                <a:latin typeface="Georgia" pitchFamily="18" charset="0"/>
              </a:rPr>
              <a:t>Defines how long the trigger must persist before recording an event. The duration is measured in milliseconds (ms).</a:t>
            </a:r>
            <a:endParaRPr lang="en-US" sz="2400" i="1" dirty="0">
              <a:latin typeface="Georgia" pitchFamily="18" charset="0"/>
            </a:endParaRPr>
          </a:p>
        </p:txBody>
      </p:sp>
      <p:sp>
        <p:nvSpPr>
          <p:cNvPr id="16" name="Line 5"/>
          <p:cNvSpPr>
            <a:spLocks noChangeShapeType="1"/>
          </p:cNvSpPr>
          <p:nvPr/>
        </p:nvSpPr>
        <p:spPr bwMode="auto">
          <a:xfrm flipH="1">
            <a:off x="304800" y="2133600"/>
            <a:ext cx="2590800" cy="1676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2876550" y="1828800"/>
            <a:ext cx="10668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934200" cy="1200329"/>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Upper </a:t>
            </a:r>
            <a:r>
              <a:rPr lang="en-US" sz="2400" i="1" dirty="0" smtClean="0">
                <a:solidFill>
                  <a:srgbClr val="333399"/>
                </a:solidFill>
                <a:latin typeface="Georgia" pitchFamily="18" charset="0"/>
              </a:rPr>
              <a:t>Hysteresis</a:t>
            </a:r>
            <a:r>
              <a:rPr lang="en-US" sz="2400" i="1" dirty="0" smtClean="0">
                <a:solidFill>
                  <a:srgbClr val="333399"/>
                </a:solidFill>
                <a:latin typeface="Georgia" pitchFamily="18" charset="0"/>
                <a:cs typeface="Arial" charset="0"/>
              </a:rPr>
              <a:t>: </a:t>
            </a:r>
            <a:r>
              <a:rPr lang="en-US" sz="2400" i="1" dirty="0" smtClean="0">
                <a:latin typeface="Georgia" pitchFamily="18" charset="0"/>
              </a:rPr>
              <a:t>Upper offset for trigger level. (Trigger Level + Upper Hysteresis = Upper Trigger Level). </a:t>
            </a:r>
            <a:endParaRPr lang="en-US" sz="2400" i="1" dirty="0">
              <a:latin typeface="Georgia" pitchFamily="18" charset="0"/>
            </a:endParaRPr>
          </a:p>
        </p:txBody>
      </p:sp>
      <p:sp>
        <p:nvSpPr>
          <p:cNvPr id="16" name="Line 5"/>
          <p:cNvSpPr>
            <a:spLocks noChangeShapeType="1"/>
          </p:cNvSpPr>
          <p:nvPr/>
        </p:nvSpPr>
        <p:spPr bwMode="auto">
          <a:xfrm flipH="1">
            <a:off x="304800" y="2133600"/>
            <a:ext cx="3124200" cy="1676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3409950" y="1828800"/>
            <a:ext cx="10668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wiconpict.bmp"/>
          <p:cNvPicPr>
            <a:picLocks noChangeAspect="1"/>
          </p:cNvPicPr>
          <p:nvPr/>
        </p:nvPicPr>
        <p:blipFill>
          <a:blip r:embed="rId2" cstate="print"/>
          <a:stretch>
            <a:fillRect/>
          </a:stretch>
        </p:blipFill>
        <p:spPr>
          <a:xfrm>
            <a:off x="76200" y="6400800"/>
            <a:ext cx="381000" cy="381000"/>
          </a:xfrm>
          <a:prstGeom prst="rect">
            <a:avLst/>
          </a:prstGeom>
          <a:effectLst>
            <a:outerShdw blurRad="76200" dir="18900000" sy="23000" kx="-1200000" algn="bl" rotWithShape="0">
              <a:prstClr val="black">
                <a:alpha val="20000"/>
              </a:prstClr>
            </a:outerShdw>
          </a:effectLst>
        </p:spPr>
      </p:pic>
      <p:sp>
        <p:nvSpPr>
          <p:cNvPr id="5" name="Text Box 2"/>
          <p:cNvSpPr txBox="1">
            <a:spLocks noChangeArrowheads="1"/>
          </p:cNvSpPr>
          <p:nvPr/>
        </p:nvSpPr>
        <p:spPr bwMode="auto">
          <a:xfrm>
            <a:off x="0" y="2438401"/>
            <a:ext cx="9144000" cy="1292662"/>
          </a:xfrm>
          <a:prstGeom prst="rect">
            <a:avLst/>
          </a:prstGeom>
          <a:noFill/>
          <a:ln w="9525">
            <a:noFill/>
            <a:miter lim="800000"/>
            <a:headEnd/>
            <a:tailEnd/>
          </a:ln>
        </p:spPr>
        <p:txBody>
          <a:bodyPr wrap="square">
            <a:spAutoFit/>
          </a:bodyPr>
          <a:lstStyle/>
          <a:p>
            <a:pPr algn="ctr">
              <a:spcBef>
                <a:spcPct val="50000"/>
              </a:spcBef>
            </a:pPr>
            <a:r>
              <a:rPr lang="en-US" sz="3600" b="1" i="1" dirty="0" smtClean="0">
                <a:solidFill>
                  <a:srgbClr val="333399"/>
                </a:solidFill>
                <a:latin typeface="Georgia" pitchFamily="18" charset="0"/>
              </a:rPr>
              <a:t>Configuration</a:t>
            </a:r>
          </a:p>
          <a:p>
            <a:pPr algn="ctr">
              <a:spcBef>
                <a:spcPct val="50000"/>
              </a:spcBef>
            </a:pPr>
            <a:r>
              <a:rPr lang="en-US" sz="2800" b="1" i="1" dirty="0" smtClean="0">
                <a:latin typeface="Georgia" pitchFamily="18" charset="0"/>
              </a:rPr>
              <a:t>Run the </a:t>
            </a:r>
            <a:r>
              <a:rPr lang="en-US" sz="2800" b="1" i="1" dirty="0" err="1" smtClean="0">
                <a:latin typeface="Georgia" pitchFamily="18" charset="0"/>
              </a:rPr>
              <a:t>Wavewin</a:t>
            </a:r>
            <a:r>
              <a:rPr lang="en-US" sz="2800" b="1" i="1" smtClean="0">
                <a:latin typeface="Georgia" pitchFamily="18" charset="0"/>
              </a:rPr>
              <a:t> Sniffer </a:t>
            </a:r>
            <a:r>
              <a:rPr lang="en-US" sz="2800" b="1" i="1" dirty="0" smtClean="0">
                <a:latin typeface="Georgia" pitchFamily="18" charset="0"/>
              </a:rPr>
              <a:t>Software</a:t>
            </a:r>
            <a:endParaRPr lang="en-US" sz="2800" b="1" i="1" dirty="0">
              <a:latin typeface="Georgia" pitchFamily="18" charset="0"/>
            </a:endParaRPr>
          </a:p>
        </p:txBody>
      </p:sp>
      <p:sp>
        <p:nvSpPr>
          <p:cNvPr id="4" name="Line 6"/>
          <p:cNvSpPr>
            <a:spLocks noChangeShapeType="1"/>
          </p:cNvSpPr>
          <p:nvPr/>
        </p:nvSpPr>
        <p:spPr bwMode="auto">
          <a:xfrm flipH="1" flipV="1">
            <a:off x="4483100" y="4888468"/>
            <a:ext cx="698500" cy="920750"/>
          </a:xfrm>
          <a:prstGeom prst="line">
            <a:avLst/>
          </a:prstGeom>
          <a:noFill/>
          <a:ln w="38100">
            <a:solidFill>
              <a:schemeClr val="tx1"/>
            </a:solidFill>
            <a:round/>
            <a:headEnd/>
            <a:tailEnd type="triangle" w="med" len="med"/>
          </a:ln>
          <a:effectLst/>
        </p:spPr>
        <p:txBody>
          <a:bodyPr/>
          <a:lstStyle/>
          <a:p>
            <a:endParaRPr lang="en-US"/>
          </a:p>
        </p:txBody>
      </p:sp>
      <p:sp>
        <p:nvSpPr>
          <p:cNvPr id="6" name="Text Box 8"/>
          <p:cNvSpPr txBox="1">
            <a:spLocks noChangeArrowheads="1"/>
          </p:cNvSpPr>
          <p:nvPr/>
        </p:nvSpPr>
        <p:spPr bwMode="auto">
          <a:xfrm>
            <a:off x="5181600" y="5802868"/>
            <a:ext cx="3505200" cy="369332"/>
          </a:xfrm>
          <a:prstGeom prst="rect">
            <a:avLst/>
          </a:prstGeom>
          <a:noFill/>
          <a:ln w="38100">
            <a:solidFill>
              <a:srgbClr val="333399"/>
            </a:solidFill>
            <a:miter lim="800000"/>
            <a:headEnd/>
            <a:tailEnd/>
          </a:ln>
          <a:effectLst/>
        </p:spPr>
        <p:txBody>
          <a:bodyPr wrap="square">
            <a:spAutoFit/>
          </a:bodyPr>
          <a:lstStyle/>
          <a:p>
            <a:pPr>
              <a:spcBef>
                <a:spcPct val="50000"/>
              </a:spcBef>
            </a:pPr>
            <a:r>
              <a:rPr lang="en-US" i="1" dirty="0">
                <a:latin typeface="Georgia" pitchFamily="18" charset="0"/>
                <a:cs typeface="Arial" charset="0"/>
              </a:rPr>
              <a:t>Double Click </a:t>
            </a:r>
            <a:r>
              <a:rPr lang="en-US" i="1" dirty="0" smtClean="0">
                <a:latin typeface="Georgia" pitchFamily="18" charset="0"/>
                <a:cs typeface="Arial" charset="0"/>
              </a:rPr>
              <a:t>“</a:t>
            </a:r>
            <a:r>
              <a:rPr lang="en-US" i="1" dirty="0" err="1" smtClean="0">
                <a:latin typeface="Georgia" pitchFamily="18" charset="0"/>
                <a:cs typeface="Arial" charset="0"/>
              </a:rPr>
              <a:t>Wavewin</a:t>
            </a:r>
            <a:r>
              <a:rPr lang="en-US" i="1" smtClean="0">
                <a:latin typeface="Georgia" pitchFamily="18" charset="0"/>
                <a:cs typeface="Arial" charset="0"/>
              </a:rPr>
              <a:t> Sniffer</a:t>
            </a:r>
            <a:r>
              <a:rPr lang="en-US" i="1" dirty="0" smtClean="0">
                <a:latin typeface="Georgia" pitchFamily="18" charset="0"/>
                <a:cs typeface="Arial" charset="0"/>
              </a:rPr>
              <a:t>”.</a:t>
            </a:r>
            <a:endParaRPr lang="en-US" i="1" dirty="0">
              <a:latin typeface="Georgia" pitchFamily="18" charset="0"/>
              <a:cs typeface="Arial" charset="0"/>
            </a:endParaRPr>
          </a:p>
        </p:txBody>
      </p:sp>
      <p:pic>
        <p:nvPicPr>
          <p:cNvPr id="7" name="Picture 3"/>
          <p:cNvPicPr>
            <a:picLocks noChangeAspect="1" noChangeArrowheads="1"/>
          </p:cNvPicPr>
          <p:nvPr/>
        </p:nvPicPr>
        <p:blipFill>
          <a:blip r:embed="rId3" cstate="print"/>
          <a:srcRect/>
          <a:stretch>
            <a:fillRect/>
          </a:stretch>
        </p:blipFill>
        <p:spPr bwMode="auto">
          <a:xfrm>
            <a:off x="4089337" y="3926443"/>
            <a:ext cx="863663" cy="966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934200" cy="1200329"/>
          </a:xfrm>
          <a:prstGeom prst="rect">
            <a:avLst/>
          </a:prstGeom>
          <a:solidFill>
            <a:schemeClr val="bg1"/>
          </a:solidFill>
          <a:ln w="38100">
            <a:solidFill>
              <a:srgbClr val="333399"/>
            </a:solidFill>
            <a:miter lim="800000"/>
            <a:headEnd/>
            <a:tailEnd/>
          </a:ln>
          <a:effectLst/>
        </p:spPr>
        <p:txBody>
          <a:bodyPr wrap="square">
            <a:spAutoFit/>
          </a:bodyPr>
          <a:lstStyle/>
          <a:p>
            <a:r>
              <a:rPr lang="en-US" sz="2400" i="1" dirty="0" smtClean="0">
                <a:solidFill>
                  <a:srgbClr val="333399"/>
                </a:solidFill>
                <a:latin typeface="Georgia" pitchFamily="18" charset="0"/>
                <a:cs typeface="Arial" charset="0"/>
              </a:rPr>
              <a:t>Lower </a:t>
            </a:r>
            <a:r>
              <a:rPr lang="en-US" sz="2400" i="1" dirty="0" smtClean="0">
                <a:solidFill>
                  <a:srgbClr val="333399"/>
                </a:solidFill>
                <a:latin typeface="Georgia" pitchFamily="18" charset="0"/>
              </a:rPr>
              <a:t>Hysteresis</a:t>
            </a:r>
            <a:r>
              <a:rPr lang="en-US" sz="2400" i="1" dirty="0" smtClean="0">
                <a:solidFill>
                  <a:srgbClr val="333399"/>
                </a:solidFill>
                <a:latin typeface="Georgia" pitchFamily="18" charset="0"/>
                <a:cs typeface="Arial" charset="0"/>
              </a:rPr>
              <a:t>: </a:t>
            </a:r>
            <a:r>
              <a:rPr lang="en-US" sz="2400" i="1" dirty="0" smtClean="0">
                <a:latin typeface="Georgia" pitchFamily="18" charset="0"/>
              </a:rPr>
              <a:t>Lower offset for trigger level. (Trigger Level – Lower Hysteresis = Lower Trigger Level). </a:t>
            </a:r>
            <a:endParaRPr lang="en-US" sz="2400" i="1" dirty="0">
              <a:latin typeface="Georgia" pitchFamily="18" charset="0"/>
            </a:endParaRPr>
          </a:p>
        </p:txBody>
      </p:sp>
      <p:sp>
        <p:nvSpPr>
          <p:cNvPr id="16" name="Line 5"/>
          <p:cNvSpPr>
            <a:spLocks noChangeShapeType="1"/>
          </p:cNvSpPr>
          <p:nvPr/>
        </p:nvSpPr>
        <p:spPr bwMode="auto">
          <a:xfrm flipH="1">
            <a:off x="304800" y="2133600"/>
            <a:ext cx="3581400" cy="1676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3876675" y="1828800"/>
            <a:ext cx="10668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81534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Absolute: </a:t>
            </a:r>
            <a:r>
              <a:rPr lang="en-US" sz="2400" i="1" dirty="0" smtClean="0">
                <a:latin typeface="Georgia" pitchFamily="18" charset="0"/>
              </a:rPr>
              <a:t>Take the absolute value of the samples before comparing them to the entered trigger value. This option is useful in case the sensor was mistakenly mounted in the reverse polarity direction.</a:t>
            </a:r>
            <a:endParaRPr lang="en-US" sz="2400" i="1" dirty="0">
              <a:latin typeface="Georgia" pitchFamily="18" charset="0"/>
            </a:endParaRPr>
          </a:p>
        </p:txBody>
      </p:sp>
      <p:sp>
        <p:nvSpPr>
          <p:cNvPr id="16" name="Line 5"/>
          <p:cNvSpPr>
            <a:spLocks noChangeShapeType="1"/>
          </p:cNvSpPr>
          <p:nvPr/>
        </p:nvSpPr>
        <p:spPr bwMode="auto">
          <a:xfrm flipH="1">
            <a:off x="304800" y="2133600"/>
            <a:ext cx="4038600" cy="1676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4333875" y="1828800"/>
            <a:ext cx="1066800" cy="6096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0-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9342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Operator: </a:t>
            </a:r>
            <a:r>
              <a:rPr lang="en-US" sz="2400" i="1" dirty="0" smtClean="0">
                <a:latin typeface="Georgia" pitchFamily="18" charset="0"/>
              </a:rPr>
              <a:t>The logic to use when determining if a trigger level is active.</a:t>
            </a:r>
            <a:r>
              <a:rPr lang="en-US" sz="2400" dirty="0" smtClean="0"/>
              <a:t> </a:t>
            </a:r>
            <a:r>
              <a:rPr lang="en-US" sz="2400" i="1" dirty="0" smtClean="0">
                <a:latin typeface="Georgia" pitchFamily="18" charset="0"/>
              </a:rPr>
              <a:t>There are four types of options available: greater than (&gt;), less than (&lt;), equal to (=), or not equal to (&lt;&gt;). </a:t>
            </a:r>
            <a:endParaRPr lang="en-US" sz="2400" i="1" dirty="0">
              <a:latin typeface="Georgia" pitchFamily="18" charset="0"/>
            </a:endParaRPr>
          </a:p>
        </p:txBody>
      </p:sp>
      <p:sp>
        <p:nvSpPr>
          <p:cNvPr id="16" name="Line 5"/>
          <p:cNvSpPr>
            <a:spLocks noChangeShapeType="1"/>
          </p:cNvSpPr>
          <p:nvPr/>
        </p:nvSpPr>
        <p:spPr bwMode="auto">
          <a:xfrm flipH="1">
            <a:off x="304800" y="2057400"/>
            <a:ext cx="4572000" cy="17526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4781550" y="1828800"/>
            <a:ext cx="1066800" cy="12192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7315200" cy="1200329"/>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Data Monitor: </a:t>
            </a:r>
            <a:r>
              <a:rPr lang="en-US" sz="2400" i="1" dirty="0" smtClean="0">
                <a:latin typeface="Georgia" pitchFamily="18" charset="0"/>
              </a:rPr>
              <a:t>Displays the samples and calculated values when the polling process is active. The values are displayed once per second.</a:t>
            </a:r>
            <a:endParaRPr lang="en-US" sz="2400" i="1" dirty="0">
              <a:latin typeface="Georgia" pitchFamily="18" charset="0"/>
            </a:endParaRPr>
          </a:p>
        </p:txBody>
      </p:sp>
      <p:sp>
        <p:nvSpPr>
          <p:cNvPr id="16" name="Line 5"/>
          <p:cNvSpPr>
            <a:spLocks noChangeShapeType="1"/>
          </p:cNvSpPr>
          <p:nvPr/>
        </p:nvSpPr>
        <p:spPr bwMode="auto">
          <a:xfrm>
            <a:off x="7239000" y="1905000"/>
            <a:ext cx="381000" cy="1905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6896100" y="1400175"/>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6294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RMS: </a:t>
            </a:r>
            <a:r>
              <a:rPr lang="en-US" sz="2400" i="1" dirty="0" smtClean="0">
                <a:latin typeface="Georgia" pitchFamily="18" charset="0"/>
              </a:rPr>
              <a:t>The Root Mean Square value calculated over a one second average. </a:t>
            </a:r>
            <a:endParaRPr lang="en-US" sz="2400" i="1" dirty="0">
              <a:latin typeface="Georgia" pitchFamily="18" charset="0"/>
            </a:endParaRPr>
          </a:p>
        </p:txBody>
      </p:sp>
      <p:sp>
        <p:nvSpPr>
          <p:cNvPr id="16" name="Line 5"/>
          <p:cNvSpPr>
            <a:spLocks noChangeShapeType="1"/>
          </p:cNvSpPr>
          <p:nvPr/>
        </p:nvSpPr>
        <p:spPr bwMode="auto">
          <a:xfrm>
            <a:off x="6172200" y="2286000"/>
            <a:ext cx="762000" cy="1524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5600700" y="1752600"/>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70866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Instantaneous: </a:t>
            </a:r>
            <a:r>
              <a:rPr lang="en-US" sz="2400" i="1" dirty="0" smtClean="0">
                <a:latin typeface="Georgia" pitchFamily="18" charset="0"/>
              </a:rPr>
              <a:t>Instantaneous value of the signal.</a:t>
            </a:r>
            <a:endParaRPr lang="en-US" sz="2400" dirty="0">
              <a:latin typeface="Georgia" pitchFamily="18" charset="0"/>
            </a:endParaRPr>
          </a:p>
        </p:txBody>
      </p:sp>
      <p:sp>
        <p:nvSpPr>
          <p:cNvPr id="16" name="Line 5"/>
          <p:cNvSpPr>
            <a:spLocks noChangeShapeType="1"/>
          </p:cNvSpPr>
          <p:nvPr/>
        </p:nvSpPr>
        <p:spPr bwMode="auto">
          <a:xfrm>
            <a:off x="6934200" y="2286000"/>
            <a:ext cx="457200" cy="1524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6324600" y="1762125"/>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81534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Magnitude: </a:t>
            </a:r>
            <a:r>
              <a:rPr lang="en-US" sz="2400" i="1" dirty="0" smtClean="0">
                <a:latin typeface="Georgia" pitchFamily="18" charset="0"/>
              </a:rPr>
              <a:t>Magnitude of the input signal. The values are displayed when the “Calculate Mag/</a:t>
            </a:r>
            <a:r>
              <a:rPr lang="en-US" sz="2400" i="1" dirty="0" err="1" smtClean="0">
                <a:latin typeface="Georgia" pitchFamily="18" charset="0"/>
              </a:rPr>
              <a:t>Ang</a:t>
            </a:r>
            <a:r>
              <a:rPr lang="en-US" sz="2400" i="1" dirty="0" smtClean="0">
                <a:latin typeface="Georgia" pitchFamily="18" charset="0"/>
              </a:rPr>
              <a:t>” check box is checked. The vales are displayed when polling begins and cleared when polling is stopped.</a:t>
            </a:r>
            <a:endParaRPr lang="en-US" sz="2400" i="1" dirty="0">
              <a:latin typeface="Georgia" pitchFamily="18" charset="0"/>
            </a:endParaRPr>
          </a:p>
        </p:txBody>
      </p:sp>
      <p:sp>
        <p:nvSpPr>
          <p:cNvPr id="16" name="Line 5"/>
          <p:cNvSpPr>
            <a:spLocks noChangeShapeType="1"/>
          </p:cNvSpPr>
          <p:nvPr/>
        </p:nvSpPr>
        <p:spPr bwMode="auto">
          <a:xfrm>
            <a:off x="7696200" y="2286000"/>
            <a:ext cx="762000" cy="1524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7058025" y="1762125"/>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81534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Angle: </a:t>
            </a:r>
            <a:r>
              <a:rPr lang="en-US" sz="2400" i="1" dirty="0" smtClean="0">
                <a:latin typeface="Georgia" pitchFamily="18" charset="0"/>
              </a:rPr>
              <a:t>Angle of the input signal. The values are displayed when the “Calculate Mag/</a:t>
            </a:r>
            <a:r>
              <a:rPr lang="en-US" sz="2400" i="1" dirty="0" err="1" smtClean="0">
                <a:latin typeface="Georgia" pitchFamily="18" charset="0"/>
              </a:rPr>
              <a:t>Ang</a:t>
            </a:r>
            <a:r>
              <a:rPr lang="en-US" sz="2400" i="1" dirty="0" smtClean="0">
                <a:latin typeface="Georgia" pitchFamily="18" charset="0"/>
              </a:rPr>
              <a:t>” check box is checked. The values are displayed when polling begins and cleared when polling is stopped.</a:t>
            </a:r>
            <a:endParaRPr lang="en-US" sz="2400" i="1" dirty="0">
              <a:latin typeface="Georgia" pitchFamily="18" charset="0"/>
            </a:endParaRPr>
          </a:p>
        </p:txBody>
      </p:sp>
      <p:sp>
        <p:nvSpPr>
          <p:cNvPr id="16" name="Line 5"/>
          <p:cNvSpPr>
            <a:spLocks noChangeShapeType="1"/>
          </p:cNvSpPr>
          <p:nvPr/>
        </p:nvSpPr>
        <p:spPr bwMode="auto">
          <a:xfrm>
            <a:off x="8458200" y="2286000"/>
            <a:ext cx="0" cy="1524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7867650" y="1762125"/>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1-TigTab-Modified-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81000" y="3219450"/>
            <a:ext cx="8382000" cy="1569660"/>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Sampling Frequency: </a:t>
            </a:r>
            <a:r>
              <a:rPr lang="en-US" sz="2400" i="1" dirty="0" smtClean="0">
                <a:latin typeface="Georgia" pitchFamily="18" charset="0"/>
              </a:rPr>
              <a:t>Defines the number of samples per second taken from a continuous signal to make a discrete signal. The default value is 3 kHz. The maximum value is 21.6 kHz.</a:t>
            </a:r>
            <a:endParaRPr lang="en-US" sz="2400" i="1" dirty="0">
              <a:latin typeface="Georgia" pitchFamily="18" charset="0"/>
            </a:endParaRPr>
          </a:p>
        </p:txBody>
      </p:sp>
      <p:sp>
        <p:nvSpPr>
          <p:cNvPr id="16" name="Line 5"/>
          <p:cNvSpPr>
            <a:spLocks noChangeShapeType="1"/>
          </p:cNvSpPr>
          <p:nvPr/>
        </p:nvSpPr>
        <p:spPr bwMode="auto">
          <a:xfrm flipV="1">
            <a:off x="7620000" y="4800600"/>
            <a:ext cx="1143000" cy="533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5638800" y="5105400"/>
            <a:ext cx="19812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1-TigTab-Modified-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533400" y="3886200"/>
            <a:ext cx="67056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Start/End Recorder</a:t>
            </a:r>
            <a:r>
              <a:rPr lang="en-US" sz="2400" i="1" dirty="0" smtClean="0">
                <a:solidFill>
                  <a:srgbClr val="333399"/>
                </a:solidFill>
                <a:latin typeface="Georgia" pitchFamily="18" charset="0"/>
                <a:cs typeface="Arial" charset="0"/>
              </a:rPr>
              <a:t>: </a:t>
            </a:r>
            <a:r>
              <a:rPr lang="en-US" sz="2400" i="1" dirty="0" smtClean="0">
                <a:latin typeface="Georgia" pitchFamily="18" charset="0"/>
              </a:rPr>
              <a:t>Start a polling session and stop a polling session.</a:t>
            </a:r>
            <a:endParaRPr lang="en-US" sz="2400" i="1" dirty="0">
              <a:latin typeface="Georgia" pitchFamily="18" charset="0"/>
            </a:endParaRPr>
          </a:p>
        </p:txBody>
      </p:sp>
      <p:sp>
        <p:nvSpPr>
          <p:cNvPr id="16" name="Line 5"/>
          <p:cNvSpPr>
            <a:spLocks noChangeShapeType="1"/>
          </p:cNvSpPr>
          <p:nvPr/>
        </p:nvSpPr>
        <p:spPr bwMode="auto">
          <a:xfrm flipH="1" flipV="1">
            <a:off x="7239000" y="4724400"/>
            <a:ext cx="533400" cy="5334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7753350" y="5029200"/>
            <a:ext cx="1219200" cy="6858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ConfigTab-PP.bmp"/>
          <p:cNvPicPr>
            <a:picLocks noChangeAspect="1"/>
          </p:cNvPicPr>
          <p:nvPr/>
        </p:nvPicPr>
        <p:blipFill>
          <a:blip r:embed="rId2" cstate="print"/>
          <a:stretch>
            <a:fillRect/>
          </a:stretch>
        </p:blipFill>
        <p:spPr>
          <a:xfrm>
            <a:off x="0" y="0"/>
            <a:ext cx="9144000" cy="6858000"/>
          </a:xfrm>
          <a:prstGeom prst="rect">
            <a:avLst/>
          </a:prstGeom>
        </p:spPr>
      </p:pic>
      <p:sp>
        <p:nvSpPr>
          <p:cNvPr id="10" name="Oval 4"/>
          <p:cNvSpPr>
            <a:spLocks noChangeArrowheads="1"/>
          </p:cNvSpPr>
          <p:nvPr/>
        </p:nvSpPr>
        <p:spPr bwMode="auto">
          <a:xfrm>
            <a:off x="381000" y="330200"/>
            <a:ext cx="2514600" cy="736600"/>
          </a:xfrm>
          <a:prstGeom prst="ellipse">
            <a:avLst/>
          </a:prstGeom>
          <a:noFill/>
          <a:ln w="38100">
            <a:solidFill>
              <a:schemeClr val="tx1"/>
            </a:solidFill>
            <a:round/>
            <a:headEnd/>
            <a:tailEnd/>
          </a:ln>
          <a:effectLst/>
        </p:spPr>
        <p:txBody>
          <a:bodyPr wrap="none" anchor="ctr"/>
          <a:lstStyle/>
          <a:p>
            <a:endParaRPr lang="en-US"/>
          </a:p>
        </p:txBody>
      </p:sp>
      <p:sp>
        <p:nvSpPr>
          <p:cNvPr id="11" name="Line 5"/>
          <p:cNvSpPr>
            <a:spLocks noChangeShapeType="1"/>
          </p:cNvSpPr>
          <p:nvPr/>
        </p:nvSpPr>
        <p:spPr bwMode="auto">
          <a:xfrm flipH="1">
            <a:off x="304800" y="685800"/>
            <a:ext cx="76200" cy="3124200"/>
          </a:xfrm>
          <a:prstGeom prst="line">
            <a:avLst/>
          </a:prstGeom>
          <a:noFill/>
          <a:ln w="38100">
            <a:solidFill>
              <a:schemeClr val="tx1"/>
            </a:solidFill>
            <a:round/>
            <a:headEnd type="triangle" w="med" len="med"/>
            <a:tailEnd/>
          </a:ln>
          <a:effectLst/>
        </p:spPr>
        <p:txBody>
          <a:bodyPr/>
          <a:lstStyle/>
          <a:p>
            <a:endParaRPr lang="en-US"/>
          </a:p>
        </p:txBody>
      </p:sp>
      <p:sp>
        <p:nvSpPr>
          <p:cNvPr id="15" name="Text Box 4"/>
          <p:cNvSpPr txBox="1">
            <a:spLocks noChangeArrowheads="1"/>
          </p:cNvSpPr>
          <p:nvPr/>
        </p:nvSpPr>
        <p:spPr bwMode="auto">
          <a:xfrm>
            <a:off x="304800" y="3805535"/>
            <a:ext cx="48768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Station</a:t>
            </a:r>
            <a:r>
              <a:rPr lang="en-US" sz="2400" i="1" dirty="0">
                <a:solidFill>
                  <a:srgbClr val="333399"/>
                </a:solidFill>
                <a:latin typeface="Georgia" pitchFamily="18" charset="0"/>
              </a:rPr>
              <a:t>: </a:t>
            </a:r>
            <a:r>
              <a:rPr lang="en-US" sz="2400" i="1" dirty="0">
                <a:latin typeface="Georgia" pitchFamily="18" charset="0"/>
              </a:rPr>
              <a:t>The name of the </a:t>
            </a:r>
            <a:r>
              <a:rPr lang="en-US" sz="2400" i="1" dirty="0" smtClean="0">
                <a:latin typeface="Georgia" pitchFamily="18" charset="0"/>
              </a:rPr>
              <a:t>station</a:t>
            </a:r>
            <a:r>
              <a:rPr lang="en-US" sz="2400" i="1" dirty="0">
                <a:latin typeface="Georgia" pitchFamily="18" charset="0"/>
              </a:rPr>
              <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nfig12-TigTab-Save-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810000"/>
            <a:ext cx="67818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Save: </a:t>
            </a:r>
            <a:r>
              <a:rPr lang="en-US" sz="2400" i="1" dirty="0" smtClean="0">
                <a:latin typeface="Georgia" pitchFamily="18" charset="0"/>
              </a:rPr>
              <a:t>Save the active configuration file to disk.</a:t>
            </a:r>
            <a:r>
              <a:rPr lang="en-US" sz="2400" dirty="0" smtClean="0">
                <a:latin typeface="Georgia" pitchFamily="18" charset="0"/>
              </a:rPr>
              <a:t> </a:t>
            </a:r>
            <a:endParaRPr lang="en-US" sz="2400" i="1" dirty="0">
              <a:latin typeface="Georgia" pitchFamily="18" charset="0"/>
            </a:endParaRPr>
          </a:p>
        </p:txBody>
      </p:sp>
      <p:sp>
        <p:nvSpPr>
          <p:cNvPr id="16" name="Line 5"/>
          <p:cNvSpPr>
            <a:spLocks noChangeShapeType="1"/>
          </p:cNvSpPr>
          <p:nvPr/>
        </p:nvSpPr>
        <p:spPr bwMode="auto">
          <a:xfrm flipH="1" flipV="1">
            <a:off x="304800" y="4267200"/>
            <a:ext cx="381000" cy="18288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542925" y="6019800"/>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2438400"/>
            <a:ext cx="4191000" cy="2308324"/>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File Properties: </a:t>
            </a:r>
            <a:r>
              <a:rPr lang="en-US" sz="2400" i="1" dirty="0" smtClean="0">
                <a:latin typeface="Georgia" pitchFamily="18" charset="0"/>
              </a:rPr>
              <a:t>This dialog allows the user to define the save paths for the events and SOE files (Trigger) and for creating snap shot files (Continuous). </a:t>
            </a:r>
            <a:endParaRPr lang="en-US" sz="2400" i="1" dirty="0">
              <a:latin typeface="Georgia" pitchFamily="18" charset="0"/>
            </a:endParaRPr>
          </a:p>
        </p:txBody>
      </p:sp>
      <p:sp>
        <p:nvSpPr>
          <p:cNvPr id="16" name="Line 5"/>
          <p:cNvSpPr>
            <a:spLocks noChangeShapeType="1"/>
          </p:cNvSpPr>
          <p:nvPr/>
        </p:nvSpPr>
        <p:spPr bwMode="auto">
          <a:xfrm flipH="1" flipV="1">
            <a:off x="304800" y="4724400"/>
            <a:ext cx="1371600" cy="13716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1485900" y="6019800"/>
            <a:ext cx="1066800" cy="533400"/>
          </a:xfrm>
          <a:prstGeom prst="ellipse">
            <a:avLst/>
          </a:prstGeom>
          <a:noFill/>
          <a:ln w="38100">
            <a:solidFill>
              <a:schemeClr val="tx1"/>
            </a:solidFill>
            <a:round/>
            <a:headEnd/>
            <a:tailEnd/>
          </a:ln>
          <a:effectLst/>
        </p:spPr>
        <p:txBody>
          <a:bodyPr wrap="none" anchor="ctr"/>
          <a:lstStyle/>
          <a:p>
            <a:endParaRPr lang="en-US"/>
          </a:p>
        </p:txBody>
      </p:sp>
      <p:pic>
        <p:nvPicPr>
          <p:cNvPr id="1026" name="Picture 2"/>
          <p:cNvPicPr>
            <a:picLocks noChangeAspect="1" noChangeArrowheads="1"/>
          </p:cNvPicPr>
          <p:nvPr/>
        </p:nvPicPr>
        <p:blipFill>
          <a:blip r:embed="rId3" cstate="print"/>
          <a:srcRect/>
          <a:stretch>
            <a:fillRect/>
          </a:stretch>
        </p:blipFill>
        <p:spPr bwMode="auto">
          <a:xfrm>
            <a:off x="4743450" y="1095375"/>
            <a:ext cx="4019550"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onfig8-TigTab-PP.bmp"/>
          <p:cNvPicPr>
            <a:picLocks noChangeAspect="1"/>
          </p:cNvPicPr>
          <p:nvPr/>
        </p:nvPicPr>
        <p:blipFill>
          <a:blip r:embed="rId2" cstate="print"/>
          <a:stretch>
            <a:fillRect/>
          </a:stretch>
        </p:blipFill>
        <p:spPr>
          <a:xfrm>
            <a:off x="0" y="0"/>
            <a:ext cx="9144000" cy="6858000"/>
          </a:xfrm>
          <a:prstGeom prst="rect">
            <a:avLst/>
          </a:prstGeom>
        </p:spPr>
      </p:pic>
      <p:sp>
        <p:nvSpPr>
          <p:cNvPr id="15" name="Text Box 4"/>
          <p:cNvSpPr txBox="1">
            <a:spLocks noChangeArrowheads="1"/>
          </p:cNvSpPr>
          <p:nvPr/>
        </p:nvSpPr>
        <p:spPr bwMode="auto">
          <a:xfrm>
            <a:off x="304800" y="3733800"/>
            <a:ext cx="45720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cs typeface="Arial" charset="0"/>
              </a:rPr>
              <a:t>View Files: </a:t>
            </a:r>
            <a:r>
              <a:rPr lang="en-US" sz="2400" i="1" dirty="0" smtClean="0">
                <a:latin typeface="Georgia" pitchFamily="18" charset="0"/>
              </a:rPr>
              <a:t>View the data files.</a:t>
            </a:r>
            <a:endParaRPr lang="en-US" sz="2400" i="1" dirty="0">
              <a:latin typeface="Georgia" pitchFamily="18" charset="0"/>
            </a:endParaRPr>
          </a:p>
        </p:txBody>
      </p:sp>
      <p:sp>
        <p:nvSpPr>
          <p:cNvPr id="16" name="Line 5"/>
          <p:cNvSpPr>
            <a:spLocks noChangeShapeType="1"/>
          </p:cNvSpPr>
          <p:nvPr/>
        </p:nvSpPr>
        <p:spPr bwMode="auto">
          <a:xfrm flipH="1" flipV="1">
            <a:off x="304800" y="4191000"/>
            <a:ext cx="2286000" cy="1905000"/>
          </a:xfrm>
          <a:prstGeom prst="line">
            <a:avLst/>
          </a:prstGeom>
          <a:noFill/>
          <a:ln w="38100">
            <a:solidFill>
              <a:schemeClr val="tx1"/>
            </a:solidFill>
            <a:round/>
            <a:headEnd type="triangle" w="med" len="med"/>
            <a:tailEnd/>
          </a:ln>
          <a:effectLst/>
        </p:spPr>
        <p:txBody>
          <a:bodyPr/>
          <a:lstStyle/>
          <a:p>
            <a:endParaRPr lang="en-US"/>
          </a:p>
        </p:txBody>
      </p:sp>
      <p:sp>
        <p:nvSpPr>
          <p:cNvPr id="17" name="Oval 4"/>
          <p:cNvSpPr>
            <a:spLocks noChangeArrowheads="1"/>
          </p:cNvSpPr>
          <p:nvPr/>
        </p:nvSpPr>
        <p:spPr bwMode="auto">
          <a:xfrm>
            <a:off x="2409825" y="6019800"/>
            <a:ext cx="1066800" cy="5334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txBox="1">
            <a:spLocks noChangeArrowheads="1"/>
          </p:cNvSpPr>
          <p:nvPr/>
        </p:nvSpPr>
        <p:spPr bwMode="auto">
          <a:xfrm>
            <a:off x="76200" y="3087469"/>
            <a:ext cx="8991600" cy="646331"/>
          </a:xfrm>
          <a:prstGeom prst="rect">
            <a:avLst/>
          </a:prstGeom>
          <a:noFill/>
          <a:ln w="9525">
            <a:noFill/>
            <a:miter lim="800000"/>
            <a:headEnd/>
            <a:tailEnd/>
          </a:ln>
        </p:spPr>
        <p:txBody>
          <a:bodyPr>
            <a:spAutoFit/>
          </a:bodyPr>
          <a:lstStyle/>
          <a:p>
            <a:pPr algn="ctr"/>
            <a:r>
              <a:rPr lang="en-US" sz="3600" b="1" i="1" dirty="0">
                <a:solidFill>
                  <a:srgbClr val="333399"/>
                </a:solidFill>
                <a:latin typeface="Georgia" pitchFamily="18" charset="0"/>
              </a:rPr>
              <a:t>End of </a:t>
            </a:r>
            <a:r>
              <a:rPr lang="en-US" sz="3600" b="1" i="1" dirty="0" smtClean="0">
                <a:solidFill>
                  <a:srgbClr val="333399"/>
                </a:solidFill>
                <a:latin typeface="Georgia" pitchFamily="18" charset="0"/>
              </a:rPr>
              <a:t>Operations Guide</a:t>
            </a:r>
            <a:endParaRPr lang="en-US" sz="3600" b="1" i="1" dirty="0">
              <a:solidFill>
                <a:srgbClr val="333399"/>
              </a:solidFill>
              <a:latin typeface="Georgia" pitchFamily="18" charset="0"/>
            </a:endParaRPr>
          </a:p>
        </p:txBody>
      </p:sp>
      <p:pic>
        <p:nvPicPr>
          <p:cNvPr id="3" name="Picture 2" descr="wwiconpict.bmp"/>
          <p:cNvPicPr>
            <a:picLocks noChangeAspect="1"/>
          </p:cNvPicPr>
          <p:nvPr/>
        </p:nvPicPr>
        <p:blipFill>
          <a:blip r:embed="rId2" cstate="print"/>
          <a:stretch>
            <a:fillRect/>
          </a:stretch>
        </p:blipFill>
        <p:spPr>
          <a:xfrm>
            <a:off x="76200" y="6400800"/>
            <a:ext cx="381000" cy="381000"/>
          </a:xfrm>
          <a:prstGeom prst="rect">
            <a:avLst/>
          </a:prstGeom>
          <a:effectLst>
            <a:outerShdw blurRad="76200" dir="18900000" sy="23000" kx="-1200000" algn="bl" rotWithShape="0">
              <a:prstClr val="black">
                <a:alpha val="20000"/>
              </a:prst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ConfigTab-PP.bmp"/>
          <p:cNvPicPr>
            <a:picLocks noChangeAspect="1"/>
          </p:cNvPicPr>
          <p:nvPr/>
        </p:nvPicPr>
        <p:blipFill>
          <a:blip r:embed="rId2" cstate="print"/>
          <a:stretch>
            <a:fillRect/>
          </a:stretch>
        </p:blipFill>
        <p:spPr>
          <a:xfrm>
            <a:off x="0" y="0"/>
            <a:ext cx="9144000" cy="6858000"/>
          </a:xfrm>
          <a:prstGeom prst="rect">
            <a:avLst/>
          </a:prstGeom>
        </p:spPr>
      </p:pic>
      <p:sp>
        <p:nvSpPr>
          <p:cNvPr id="10" name="Oval 4"/>
          <p:cNvSpPr>
            <a:spLocks noChangeArrowheads="1"/>
          </p:cNvSpPr>
          <p:nvPr/>
        </p:nvSpPr>
        <p:spPr bwMode="auto">
          <a:xfrm>
            <a:off x="2895600" y="330200"/>
            <a:ext cx="2514600" cy="736600"/>
          </a:xfrm>
          <a:prstGeom prst="ellipse">
            <a:avLst/>
          </a:prstGeom>
          <a:noFill/>
          <a:ln w="38100">
            <a:solidFill>
              <a:schemeClr val="tx1"/>
            </a:solidFill>
            <a:round/>
            <a:headEnd/>
            <a:tailEnd/>
          </a:ln>
          <a:effectLst/>
        </p:spPr>
        <p:txBody>
          <a:bodyPr wrap="none" anchor="ctr"/>
          <a:lstStyle/>
          <a:p>
            <a:endParaRPr lang="en-US"/>
          </a:p>
        </p:txBody>
      </p:sp>
      <p:sp>
        <p:nvSpPr>
          <p:cNvPr id="11" name="Line 5"/>
          <p:cNvSpPr>
            <a:spLocks noChangeShapeType="1"/>
          </p:cNvSpPr>
          <p:nvPr/>
        </p:nvSpPr>
        <p:spPr bwMode="auto">
          <a:xfrm flipH="1">
            <a:off x="304800" y="685800"/>
            <a:ext cx="2590800" cy="3124200"/>
          </a:xfrm>
          <a:prstGeom prst="line">
            <a:avLst/>
          </a:prstGeom>
          <a:noFill/>
          <a:ln w="38100">
            <a:solidFill>
              <a:schemeClr val="tx1"/>
            </a:solidFill>
            <a:round/>
            <a:headEnd type="triangle" w="med" len="med"/>
            <a:tailEnd/>
          </a:ln>
          <a:effectLst/>
        </p:spPr>
        <p:txBody>
          <a:bodyPr/>
          <a:lstStyle/>
          <a:p>
            <a:endParaRPr lang="en-US"/>
          </a:p>
        </p:txBody>
      </p:sp>
      <p:sp>
        <p:nvSpPr>
          <p:cNvPr id="15" name="Text Box 4"/>
          <p:cNvSpPr txBox="1">
            <a:spLocks noChangeArrowheads="1"/>
          </p:cNvSpPr>
          <p:nvPr/>
        </p:nvSpPr>
        <p:spPr bwMode="auto">
          <a:xfrm>
            <a:off x="304800" y="3805535"/>
            <a:ext cx="53340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Company: </a:t>
            </a:r>
            <a:r>
              <a:rPr lang="en-US" sz="2400" i="1" dirty="0">
                <a:latin typeface="Georgia" pitchFamily="18" charset="0"/>
              </a:rPr>
              <a:t>The name of </a:t>
            </a:r>
            <a:r>
              <a:rPr lang="en-US" sz="2400" i="1" dirty="0" smtClean="0">
                <a:latin typeface="Georgia" pitchFamily="18" charset="0"/>
              </a:rPr>
              <a:t>the company.</a:t>
            </a:r>
            <a:endParaRPr lang="en-US" sz="2400" i="1" dirty="0">
              <a:latin typeface="Georgia"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ConfigTab-PP.bmp"/>
          <p:cNvPicPr>
            <a:picLocks noChangeAspect="1"/>
          </p:cNvPicPr>
          <p:nvPr/>
        </p:nvPicPr>
        <p:blipFill>
          <a:blip r:embed="rId2" cstate="print"/>
          <a:stretch>
            <a:fillRect/>
          </a:stretch>
        </p:blipFill>
        <p:spPr>
          <a:xfrm>
            <a:off x="0" y="0"/>
            <a:ext cx="9144000" cy="6858000"/>
          </a:xfrm>
          <a:prstGeom prst="rect">
            <a:avLst/>
          </a:prstGeom>
        </p:spPr>
      </p:pic>
      <p:sp>
        <p:nvSpPr>
          <p:cNvPr id="10" name="Oval 4"/>
          <p:cNvSpPr>
            <a:spLocks noChangeArrowheads="1"/>
          </p:cNvSpPr>
          <p:nvPr/>
        </p:nvSpPr>
        <p:spPr bwMode="auto">
          <a:xfrm>
            <a:off x="228600" y="711200"/>
            <a:ext cx="2514600" cy="736600"/>
          </a:xfrm>
          <a:prstGeom prst="ellipse">
            <a:avLst/>
          </a:prstGeom>
          <a:noFill/>
          <a:ln w="38100">
            <a:solidFill>
              <a:schemeClr val="tx1"/>
            </a:solidFill>
            <a:round/>
            <a:headEnd/>
            <a:tailEnd/>
          </a:ln>
          <a:effectLst/>
        </p:spPr>
        <p:txBody>
          <a:bodyPr wrap="none" anchor="ctr"/>
          <a:lstStyle/>
          <a:p>
            <a:endParaRPr lang="en-US"/>
          </a:p>
        </p:txBody>
      </p:sp>
      <p:sp>
        <p:nvSpPr>
          <p:cNvPr id="11" name="Line 5"/>
          <p:cNvSpPr>
            <a:spLocks noChangeShapeType="1"/>
          </p:cNvSpPr>
          <p:nvPr/>
        </p:nvSpPr>
        <p:spPr bwMode="auto">
          <a:xfrm>
            <a:off x="228600" y="1066800"/>
            <a:ext cx="76200" cy="2743200"/>
          </a:xfrm>
          <a:prstGeom prst="line">
            <a:avLst/>
          </a:prstGeom>
          <a:noFill/>
          <a:ln w="38100">
            <a:solidFill>
              <a:schemeClr val="tx1"/>
            </a:solidFill>
            <a:round/>
            <a:headEnd type="triangle" w="med" len="med"/>
            <a:tailEnd/>
          </a:ln>
          <a:effectLst/>
        </p:spPr>
        <p:txBody>
          <a:bodyPr/>
          <a:lstStyle/>
          <a:p>
            <a:endParaRPr lang="en-US"/>
          </a:p>
        </p:txBody>
      </p:sp>
      <p:sp>
        <p:nvSpPr>
          <p:cNvPr id="15" name="Text Box 4"/>
          <p:cNvSpPr txBox="1">
            <a:spLocks noChangeArrowheads="1"/>
          </p:cNvSpPr>
          <p:nvPr/>
        </p:nvSpPr>
        <p:spPr bwMode="auto">
          <a:xfrm>
            <a:off x="304800" y="3805535"/>
            <a:ext cx="4724400" cy="461665"/>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Device: </a:t>
            </a:r>
            <a:r>
              <a:rPr lang="en-US" sz="2400" i="1" dirty="0">
                <a:latin typeface="Georgia" pitchFamily="18" charset="0"/>
              </a:rPr>
              <a:t>The name of the </a:t>
            </a:r>
            <a:r>
              <a:rPr lang="en-US" sz="2400" i="1" dirty="0" smtClean="0">
                <a:latin typeface="Georgia" pitchFamily="18" charset="0"/>
              </a:rPr>
              <a:t>device.</a:t>
            </a:r>
            <a:endParaRPr lang="en-US" sz="2400" i="1" dirty="0">
              <a:latin typeface="Georgia"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ConfigTab-PP.bmp"/>
          <p:cNvPicPr>
            <a:picLocks noChangeAspect="1"/>
          </p:cNvPicPr>
          <p:nvPr/>
        </p:nvPicPr>
        <p:blipFill>
          <a:blip r:embed="rId2" cstate="print"/>
          <a:stretch>
            <a:fillRect/>
          </a:stretch>
        </p:blipFill>
        <p:spPr>
          <a:xfrm>
            <a:off x="0" y="0"/>
            <a:ext cx="9144000" cy="6858000"/>
          </a:xfrm>
          <a:prstGeom prst="rect">
            <a:avLst/>
          </a:prstGeom>
        </p:spPr>
      </p:pic>
      <p:sp>
        <p:nvSpPr>
          <p:cNvPr id="10" name="Oval 4"/>
          <p:cNvSpPr>
            <a:spLocks noChangeArrowheads="1"/>
          </p:cNvSpPr>
          <p:nvPr/>
        </p:nvSpPr>
        <p:spPr bwMode="auto">
          <a:xfrm>
            <a:off x="2667000" y="711200"/>
            <a:ext cx="2514600" cy="736600"/>
          </a:xfrm>
          <a:prstGeom prst="ellipse">
            <a:avLst/>
          </a:prstGeom>
          <a:noFill/>
          <a:ln w="38100">
            <a:solidFill>
              <a:schemeClr val="tx1"/>
            </a:solidFill>
            <a:round/>
            <a:headEnd/>
            <a:tailEnd/>
          </a:ln>
          <a:effectLst/>
        </p:spPr>
        <p:txBody>
          <a:bodyPr wrap="none" anchor="ctr"/>
          <a:lstStyle/>
          <a:p>
            <a:endParaRPr lang="en-US"/>
          </a:p>
        </p:txBody>
      </p:sp>
      <p:sp>
        <p:nvSpPr>
          <p:cNvPr id="11" name="Line 5"/>
          <p:cNvSpPr>
            <a:spLocks noChangeShapeType="1"/>
          </p:cNvSpPr>
          <p:nvPr/>
        </p:nvSpPr>
        <p:spPr bwMode="auto">
          <a:xfrm flipH="1">
            <a:off x="304800" y="1066800"/>
            <a:ext cx="2362200" cy="2743200"/>
          </a:xfrm>
          <a:prstGeom prst="line">
            <a:avLst/>
          </a:prstGeom>
          <a:noFill/>
          <a:ln w="38100">
            <a:solidFill>
              <a:schemeClr val="tx1"/>
            </a:solidFill>
            <a:round/>
            <a:headEnd type="triangle" w="med" len="med"/>
            <a:tailEnd/>
          </a:ln>
          <a:effectLst/>
        </p:spPr>
        <p:txBody>
          <a:bodyPr/>
          <a:lstStyle/>
          <a:p>
            <a:endParaRPr lang="en-US"/>
          </a:p>
        </p:txBody>
      </p:sp>
      <p:sp>
        <p:nvSpPr>
          <p:cNvPr id="15" name="Text Box 4"/>
          <p:cNvSpPr txBox="1">
            <a:spLocks noChangeArrowheads="1"/>
          </p:cNvSpPr>
          <p:nvPr/>
        </p:nvSpPr>
        <p:spPr bwMode="auto">
          <a:xfrm>
            <a:off x="304800" y="3805535"/>
            <a:ext cx="69342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Time Code: </a:t>
            </a:r>
            <a:r>
              <a:rPr lang="en-US" sz="2400" i="1" dirty="0" smtClean="0">
                <a:latin typeface="Georgia" pitchFamily="18" charset="0"/>
              </a:rPr>
              <a:t>The time code (how far from UTC or Zulu Time).</a:t>
            </a:r>
            <a:endParaRPr lang="en-US" sz="2400" i="1" dirty="0">
              <a:latin typeface="Georgia"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1-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286000"/>
            <a:ext cx="304800" cy="15240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67818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solidFill>
                  <a:srgbClr val="333399"/>
                </a:solidFill>
                <a:latin typeface="Georgia" pitchFamily="18" charset="0"/>
              </a:rPr>
              <a:t>Channel Titles: </a:t>
            </a:r>
            <a:r>
              <a:rPr lang="en-US" sz="2400" i="1" dirty="0" smtClean="0">
                <a:latin typeface="Georgia" pitchFamily="18" charset="0"/>
              </a:rPr>
              <a:t>I</a:t>
            </a:r>
            <a:r>
              <a:rPr lang="en-US" sz="2400" i="1" dirty="0" smtClean="0">
                <a:latin typeface="Georgia" pitchFamily="18" charset="0"/>
                <a:cs typeface="Arial" charset="0"/>
              </a:rPr>
              <a:t>s</a:t>
            </a:r>
            <a:r>
              <a:rPr lang="en-US" sz="2400" i="1" dirty="0" smtClean="0">
                <a:solidFill>
                  <a:schemeClr val="accent2"/>
                </a:solidFill>
                <a:latin typeface="Georgia" pitchFamily="18" charset="0"/>
                <a:cs typeface="Arial" charset="0"/>
              </a:rPr>
              <a:t> </a:t>
            </a:r>
            <a:r>
              <a:rPr lang="en-US" sz="2400" i="1" dirty="0" smtClean="0">
                <a:latin typeface="Georgia" pitchFamily="18" charset="0"/>
              </a:rPr>
              <a:t>the channel name. By default, the channel title is “Unused”. </a:t>
            </a:r>
            <a:endParaRPr lang="en-US" sz="2400" i="1" dirty="0">
              <a:latin typeface="Georgia" pitchFamily="18" charset="0"/>
            </a:endParaRPr>
          </a:p>
        </p:txBody>
      </p:sp>
      <p:sp>
        <p:nvSpPr>
          <p:cNvPr id="12" name="Oval 4"/>
          <p:cNvSpPr>
            <a:spLocks noChangeArrowheads="1"/>
          </p:cNvSpPr>
          <p:nvPr/>
        </p:nvSpPr>
        <p:spPr bwMode="auto">
          <a:xfrm>
            <a:off x="552450" y="1676400"/>
            <a:ext cx="1371600" cy="923925"/>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fig2-ConfigTab-PP.bmp"/>
          <p:cNvPicPr>
            <a:picLocks noChangeAspect="1"/>
          </p:cNvPicPr>
          <p:nvPr/>
        </p:nvPicPr>
        <p:blipFill>
          <a:blip r:embed="rId2" cstate="print"/>
          <a:stretch>
            <a:fillRect/>
          </a:stretch>
        </p:blipFill>
        <p:spPr>
          <a:xfrm>
            <a:off x="0" y="0"/>
            <a:ext cx="9144000" cy="6858000"/>
          </a:xfrm>
          <a:prstGeom prst="rect">
            <a:avLst/>
          </a:prstGeom>
        </p:spPr>
      </p:pic>
      <p:sp>
        <p:nvSpPr>
          <p:cNvPr id="8" name="Line 5"/>
          <p:cNvSpPr>
            <a:spLocks noChangeShapeType="1"/>
          </p:cNvSpPr>
          <p:nvPr/>
        </p:nvSpPr>
        <p:spPr bwMode="auto">
          <a:xfrm flipH="1">
            <a:off x="304800" y="2133600"/>
            <a:ext cx="228600" cy="1676400"/>
          </a:xfrm>
          <a:prstGeom prst="line">
            <a:avLst/>
          </a:prstGeom>
          <a:noFill/>
          <a:ln w="38100">
            <a:solidFill>
              <a:schemeClr val="tx1"/>
            </a:solidFill>
            <a:round/>
            <a:headEnd type="triangle" w="med" len="med"/>
            <a:tailEnd/>
          </a:ln>
          <a:effectLst/>
        </p:spPr>
        <p:txBody>
          <a:bodyPr/>
          <a:lstStyle/>
          <a:p>
            <a:endParaRPr lang="en-US"/>
          </a:p>
        </p:txBody>
      </p:sp>
      <p:sp>
        <p:nvSpPr>
          <p:cNvPr id="9" name="Text Box 4"/>
          <p:cNvSpPr txBox="1">
            <a:spLocks noChangeArrowheads="1"/>
          </p:cNvSpPr>
          <p:nvPr/>
        </p:nvSpPr>
        <p:spPr bwMode="auto">
          <a:xfrm>
            <a:off x="304800" y="3810000"/>
            <a:ext cx="6629400" cy="830997"/>
          </a:xfrm>
          <a:prstGeom prst="rect">
            <a:avLst/>
          </a:prstGeom>
          <a:solidFill>
            <a:schemeClr val="bg1"/>
          </a:solidFill>
          <a:ln w="38100">
            <a:solidFill>
              <a:srgbClr val="333399"/>
            </a:solidFill>
            <a:miter lim="800000"/>
            <a:headEnd/>
            <a:tailEnd/>
          </a:ln>
          <a:effectLst/>
        </p:spPr>
        <p:txBody>
          <a:bodyPr wrap="square">
            <a:spAutoFit/>
          </a:bodyPr>
          <a:lstStyle/>
          <a:p>
            <a:pPr>
              <a:spcBef>
                <a:spcPct val="50000"/>
              </a:spcBef>
            </a:pPr>
            <a:r>
              <a:rPr lang="en-US" sz="2400" i="1" dirty="0" smtClean="0">
                <a:latin typeface="Georgia" pitchFamily="18" charset="0"/>
              </a:rPr>
              <a:t>Change the default channel title before polling the channel. Examples “Chan-1” or “Phase-A”.</a:t>
            </a:r>
            <a:endParaRPr lang="en-US" sz="2400" i="1" dirty="0">
              <a:latin typeface="Georgia" pitchFamily="18" charset="0"/>
            </a:endParaRPr>
          </a:p>
        </p:txBody>
      </p:sp>
      <p:sp>
        <p:nvSpPr>
          <p:cNvPr id="12" name="Oval 4"/>
          <p:cNvSpPr>
            <a:spLocks noChangeArrowheads="1"/>
          </p:cNvSpPr>
          <p:nvPr/>
        </p:nvSpPr>
        <p:spPr bwMode="auto">
          <a:xfrm>
            <a:off x="533400" y="1704975"/>
            <a:ext cx="1371600" cy="838200"/>
          </a:xfrm>
          <a:prstGeom prst="ellipse">
            <a:avLst/>
          </a:prstGeom>
          <a:noFill/>
          <a:ln w="38100">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14361</TotalTime>
  <Words>927</Words>
  <Application>Microsoft Office PowerPoint</Application>
  <PresentationFormat>On-screen Show (4:3)</PresentationFormat>
  <Paragraphs>48</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Wavewin Sniffer 24</dc:title>
  <dc:creator>John</dc:creator>
  <cp:lastModifiedBy>George</cp:lastModifiedBy>
  <cp:revision>658</cp:revision>
  <dcterms:created xsi:type="dcterms:W3CDTF">2011-02-24T13:37:56Z</dcterms:created>
  <dcterms:modified xsi:type="dcterms:W3CDTF">2012-05-25T01:05:41Z</dcterms:modified>
</cp:coreProperties>
</file>